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ssistant" panose="020F0502020204030204" pitchFamily="2" charset="-79"/>
      <p:regular r:id="rId11"/>
      <p:bold r:id="rId12"/>
    </p:embeddedFont>
    <p:embeddedFont>
      <p:font typeface="Assistant Bold" charset="-79"/>
      <p:regular r:id="rId13"/>
    </p:embeddedFont>
    <p:embeddedFont>
      <p:font typeface="Assistant Semi-Bold" panose="020B0604020202020204" charset="-79"/>
      <p:regular r:id="rId14"/>
    </p:embeddedFont>
    <p:embeddedFont>
      <p:font typeface="Calibri" panose="020F0502020204030204" pitchFamily="34" charset="0"/>
      <p:regular r:id="rId15"/>
      <p:bold r:id="rId16"/>
      <p:italic r:id="rId17"/>
      <p:boldItalic r:id="rId18"/>
    </p:embeddedFont>
    <p:embeddedFont>
      <p:font typeface="DM Sans" pitchFamily="2" charset="0"/>
      <p:regular r:id="rId19"/>
      <p:bold r:id="rId20"/>
      <p:italic r:id="rId21"/>
      <p:boldItalic r:id="rId22"/>
    </p:embeddedFont>
    <p:embeddedFont>
      <p:font typeface="DM Sans Bold" charset="0"/>
      <p:regular r:id="rId23"/>
    </p:embeddedFont>
    <p:embeddedFont>
      <p:font typeface="DM Sans Medium" pitchFamily="2" charset="0"/>
      <p:regular r:id="rId24"/>
      <p:italic r:id="rId25"/>
    </p:embeddedFont>
    <p:embeddedFont>
      <p:font typeface="Halant Medium" panose="020B0604020202020204" charset="0"/>
      <p:regular r:id="rId26"/>
    </p:embeddedFont>
    <p:embeddedFont>
      <p:font typeface="HK Grotesk Bold" panose="020B0604020202020204" charset="0"/>
      <p:regular r:id="rId27"/>
    </p:embeddedFont>
    <p:embeddedFont>
      <p:font typeface="HK Grotesk Medium" panose="020B0604020202020204" charset="0"/>
      <p:regular r:id="rId28"/>
    </p:embeddedFont>
    <p:embeddedFont>
      <p:font typeface="Now Bold" panose="020B060402020202020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379"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9.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10/29/2023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3942110"/>
            <a:ext cx="10724012" cy="4419604"/>
            <a:chOff x="0" y="0"/>
            <a:chExt cx="14298683" cy="5892805"/>
          </a:xfrm>
        </p:grpSpPr>
        <p:sp>
          <p:nvSpPr>
            <p:cNvPr id="3" name="TextBox 3"/>
            <p:cNvSpPr txBox="1"/>
            <p:nvPr/>
          </p:nvSpPr>
          <p:spPr>
            <a:xfrm>
              <a:off x="0" y="4842640"/>
              <a:ext cx="9499197" cy="1050165"/>
            </a:xfrm>
            <a:prstGeom prst="rect">
              <a:avLst/>
            </a:prstGeom>
          </p:spPr>
          <p:txBody>
            <a:bodyPr lIns="0" tIns="0" rIns="0" bIns="0" rtlCol="0" anchor="t">
              <a:spAutoFit/>
            </a:bodyPr>
            <a:lstStyle/>
            <a:p>
              <a:pPr>
                <a:lnSpc>
                  <a:spcPts val="6720"/>
                </a:lnSpc>
                <a:spcBef>
                  <a:spcPct val="0"/>
                </a:spcBef>
              </a:pPr>
              <a:r>
                <a:rPr lang="en-US" sz="4800">
                  <a:solidFill>
                    <a:srgbClr val="731F7D"/>
                  </a:solidFill>
                  <a:latin typeface="Halant Medium"/>
                </a:rPr>
                <a:t>Team 2</a:t>
              </a:r>
            </a:p>
          </p:txBody>
        </p:sp>
        <p:sp>
          <p:nvSpPr>
            <p:cNvPr id="4" name="TextBox 4"/>
            <p:cNvSpPr txBox="1"/>
            <p:nvPr/>
          </p:nvSpPr>
          <p:spPr>
            <a:xfrm>
              <a:off x="0" y="19050"/>
              <a:ext cx="14298683" cy="4156407"/>
            </a:xfrm>
            <a:prstGeom prst="rect">
              <a:avLst/>
            </a:prstGeom>
          </p:spPr>
          <p:txBody>
            <a:bodyPr lIns="0" tIns="0" rIns="0" bIns="0" rtlCol="0" anchor="t">
              <a:spAutoFit/>
            </a:bodyPr>
            <a:lstStyle/>
            <a:p>
              <a:pPr>
                <a:lnSpc>
                  <a:spcPts val="12284"/>
                </a:lnSpc>
              </a:pPr>
              <a:r>
                <a:rPr lang="en-US" sz="10410">
                  <a:solidFill>
                    <a:srgbClr val="145DA0"/>
                  </a:solidFill>
                  <a:latin typeface="HK Grotesk Bold"/>
                </a:rPr>
                <a:t>Breast Cancer Detection</a:t>
              </a:r>
            </a:p>
          </p:txBody>
        </p:sp>
      </p:grpSp>
      <p:sp>
        <p:nvSpPr>
          <p:cNvPr id="5" name="Freeform 5"/>
          <p:cNvSpPr/>
          <p:nvPr/>
        </p:nvSpPr>
        <p:spPr>
          <a:xfrm rot="-5624184">
            <a:off x="9190413" y="-1204481"/>
            <a:ext cx="9054625" cy="8058616"/>
          </a:xfrm>
          <a:custGeom>
            <a:avLst/>
            <a:gdLst/>
            <a:ahLst/>
            <a:cxnLst/>
            <a:rect l="l" t="t" r="r" b="b"/>
            <a:pathLst>
              <a:path w="9054625" h="8058616">
                <a:moveTo>
                  <a:pt x="0" y="0"/>
                </a:moveTo>
                <a:lnTo>
                  <a:pt x="9054625" y="0"/>
                </a:lnTo>
                <a:lnTo>
                  <a:pt x="9054625" y="8058616"/>
                </a:lnTo>
                <a:lnTo>
                  <a:pt x="0" y="8058616"/>
                </a:lnTo>
                <a:lnTo>
                  <a:pt x="0" y="0"/>
                </a:lnTo>
                <a:close/>
              </a:path>
            </a:pathLst>
          </a:custGeom>
          <a:blipFill>
            <a:blip r:embed="rId2"/>
            <a:stretch>
              <a:fillRect/>
            </a:stretch>
          </a:blipFill>
        </p:spPr>
        <p:txBody>
          <a:bodyPr/>
          <a:lstStyle/>
          <a:p>
            <a:endParaRPr lang="en-US"/>
          </a:p>
        </p:txBody>
      </p:sp>
      <p:sp>
        <p:nvSpPr>
          <p:cNvPr id="6" name="Freeform 6"/>
          <p:cNvSpPr/>
          <p:nvPr/>
        </p:nvSpPr>
        <p:spPr>
          <a:xfrm rot="-5017281">
            <a:off x="7304671" y="971407"/>
            <a:ext cx="1811240" cy="1716150"/>
          </a:xfrm>
          <a:custGeom>
            <a:avLst/>
            <a:gdLst/>
            <a:ahLst/>
            <a:cxnLst/>
            <a:rect l="l" t="t" r="r" b="b"/>
            <a:pathLst>
              <a:path w="1811240" h="1716150">
                <a:moveTo>
                  <a:pt x="0" y="0"/>
                </a:moveTo>
                <a:lnTo>
                  <a:pt x="1811240" y="0"/>
                </a:lnTo>
                <a:lnTo>
                  <a:pt x="1811240" y="1716150"/>
                </a:lnTo>
                <a:lnTo>
                  <a:pt x="0" y="1716150"/>
                </a:lnTo>
                <a:lnTo>
                  <a:pt x="0" y="0"/>
                </a:lnTo>
                <a:close/>
              </a:path>
            </a:pathLst>
          </a:custGeom>
          <a:blipFill>
            <a:blip r:embed="rId3"/>
            <a:stretch>
              <a:fillRect/>
            </a:stretch>
          </a:blipFill>
        </p:spPr>
        <p:txBody>
          <a:bodyPr/>
          <a:lstStyle/>
          <a:p>
            <a:endParaRPr lang="en-US"/>
          </a:p>
        </p:txBody>
      </p:sp>
      <p:sp>
        <p:nvSpPr>
          <p:cNvPr id="7" name="Freeform 7"/>
          <p:cNvSpPr/>
          <p:nvPr/>
        </p:nvSpPr>
        <p:spPr>
          <a:xfrm rot="-10567437">
            <a:off x="16126494" y="6825098"/>
            <a:ext cx="3789612" cy="3623816"/>
          </a:xfrm>
          <a:custGeom>
            <a:avLst/>
            <a:gdLst/>
            <a:ahLst/>
            <a:cxnLst/>
            <a:rect l="l" t="t" r="r" b="b"/>
            <a:pathLst>
              <a:path w="3789612" h="3623816">
                <a:moveTo>
                  <a:pt x="0" y="0"/>
                </a:moveTo>
                <a:lnTo>
                  <a:pt x="3789612" y="0"/>
                </a:lnTo>
                <a:lnTo>
                  <a:pt x="3789612" y="3623816"/>
                </a:lnTo>
                <a:lnTo>
                  <a:pt x="0" y="3623816"/>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4494633">
            <a:off x="-1904089" y="8195341"/>
            <a:ext cx="4315504" cy="4088940"/>
          </a:xfrm>
          <a:custGeom>
            <a:avLst/>
            <a:gdLst/>
            <a:ahLst/>
            <a:cxnLst/>
            <a:rect l="l" t="t" r="r" b="b"/>
            <a:pathLst>
              <a:path w="4315504" h="4088940">
                <a:moveTo>
                  <a:pt x="0" y="0"/>
                </a:moveTo>
                <a:lnTo>
                  <a:pt x="4315504" y="0"/>
                </a:lnTo>
                <a:lnTo>
                  <a:pt x="4315504" y="4088940"/>
                </a:lnTo>
                <a:lnTo>
                  <a:pt x="0" y="4088940"/>
                </a:lnTo>
                <a:lnTo>
                  <a:pt x="0" y="0"/>
                </a:lnTo>
                <a:close/>
              </a:path>
            </a:pathLst>
          </a:custGeom>
          <a:blipFill>
            <a:blip r:embed="rId2"/>
            <a:stretch>
              <a:fillRect/>
            </a:stretch>
          </a:blipFill>
        </p:spPr>
        <p:txBody>
          <a:bodyPr/>
          <a:lstStyle/>
          <a:p>
            <a:endParaRPr lang="en-US"/>
          </a:p>
        </p:txBody>
      </p:sp>
      <p:sp>
        <p:nvSpPr>
          <p:cNvPr id="3" name="Freeform 3"/>
          <p:cNvSpPr/>
          <p:nvPr/>
        </p:nvSpPr>
        <p:spPr>
          <a:xfrm rot="313119">
            <a:off x="15158388" y="-1579634"/>
            <a:ext cx="5214256" cy="4986132"/>
          </a:xfrm>
          <a:custGeom>
            <a:avLst/>
            <a:gdLst/>
            <a:ahLst/>
            <a:cxnLst/>
            <a:rect l="l" t="t" r="r" b="b"/>
            <a:pathLst>
              <a:path w="5214256" h="4986132">
                <a:moveTo>
                  <a:pt x="0" y="0"/>
                </a:moveTo>
                <a:lnTo>
                  <a:pt x="5214256" y="0"/>
                </a:lnTo>
                <a:lnTo>
                  <a:pt x="5214256" y="4986132"/>
                </a:lnTo>
                <a:lnTo>
                  <a:pt x="0" y="4986132"/>
                </a:lnTo>
                <a:lnTo>
                  <a:pt x="0" y="0"/>
                </a:lnTo>
                <a:close/>
              </a:path>
            </a:pathLst>
          </a:custGeom>
          <a:blipFill>
            <a:blip r:embed="rId3"/>
            <a:stretch>
              <a:fillRect/>
            </a:stretch>
          </a:blipFill>
        </p:spPr>
        <p:txBody>
          <a:bodyPr/>
          <a:lstStyle/>
          <a:p>
            <a:endParaRPr lang="en-US"/>
          </a:p>
        </p:txBody>
      </p:sp>
      <p:grpSp>
        <p:nvGrpSpPr>
          <p:cNvPr id="4" name="Group 4"/>
          <p:cNvGrpSpPr/>
          <p:nvPr/>
        </p:nvGrpSpPr>
        <p:grpSpPr>
          <a:xfrm>
            <a:off x="3080914" y="2209614"/>
            <a:ext cx="3769186" cy="3301380"/>
            <a:chOff x="0" y="0"/>
            <a:chExt cx="1430718" cy="1253147"/>
          </a:xfrm>
        </p:grpSpPr>
        <p:sp>
          <p:nvSpPr>
            <p:cNvPr id="5" name="Freeform 5"/>
            <p:cNvSpPr/>
            <p:nvPr/>
          </p:nvSpPr>
          <p:spPr>
            <a:xfrm>
              <a:off x="0" y="0"/>
              <a:ext cx="1430718" cy="1253147"/>
            </a:xfrm>
            <a:custGeom>
              <a:avLst/>
              <a:gdLst/>
              <a:ahLst/>
              <a:cxnLst/>
              <a:rect l="l" t="t" r="r" b="b"/>
              <a:pathLst>
                <a:path w="1430718" h="1253147">
                  <a:moveTo>
                    <a:pt x="0" y="0"/>
                  </a:moveTo>
                  <a:lnTo>
                    <a:pt x="1430718" y="0"/>
                  </a:lnTo>
                  <a:lnTo>
                    <a:pt x="1430718" y="1253147"/>
                  </a:lnTo>
                  <a:lnTo>
                    <a:pt x="0" y="1253147"/>
                  </a:lnTo>
                  <a:close/>
                </a:path>
              </a:pathLst>
            </a:custGeom>
            <a:solidFill>
              <a:srgbClr val="4D1354"/>
            </a:solidFill>
            <a:ln w="9525" cap="sq">
              <a:solidFill>
                <a:srgbClr val="FFFFFF"/>
              </a:solidFill>
              <a:prstDash val="solid"/>
              <a:miter/>
            </a:ln>
          </p:spPr>
          <p:txBody>
            <a:bodyPr/>
            <a:lstStyle/>
            <a:p>
              <a:endParaRPr lang="en-US"/>
            </a:p>
          </p:txBody>
        </p:sp>
        <p:sp>
          <p:nvSpPr>
            <p:cNvPr id="6" name="TextBox 6"/>
            <p:cNvSpPr txBox="1"/>
            <p:nvPr/>
          </p:nvSpPr>
          <p:spPr>
            <a:xfrm>
              <a:off x="0" y="-38100"/>
              <a:ext cx="1430718" cy="1291247"/>
            </a:xfrm>
            <a:prstGeom prst="rect">
              <a:avLst/>
            </a:prstGeom>
          </p:spPr>
          <p:txBody>
            <a:bodyPr lIns="50800" tIns="50800" rIns="50800" bIns="50800" rtlCol="0" anchor="ctr"/>
            <a:lstStyle/>
            <a:p>
              <a:pPr algn="ctr">
                <a:lnSpc>
                  <a:spcPts val="3483"/>
                </a:lnSpc>
              </a:pPr>
              <a:endParaRPr/>
            </a:p>
          </p:txBody>
        </p:sp>
      </p:grpSp>
      <p:grpSp>
        <p:nvGrpSpPr>
          <p:cNvPr id="7" name="Group 7"/>
          <p:cNvGrpSpPr/>
          <p:nvPr/>
        </p:nvGrpSpPr>
        <p:grpSpPr>
          <a:xfrm>
            <a:off x="3080914" y="5739594"/>
            <a:ext cx="3750835" cy="3423706"/>
            <a:chOff x="0" y="0"/>
            <a:chExt cx="1423752" cy="1299580"/>
          </a:xfrm>
        </p:grpSpPr>
        <p:sp>
          <p:nvSpPr>
            <p:cNvPr id="8" name="Freeform 8"/>
            <p:cNvSpPr/>
            <p:nvPr/>
          </p:nvSpPr>
          <p:spPr>
            <a:xfrm>
              <a:off x="0" y="0"/>
              <a:ext cx="1423752" cy="1299580"/>
            </a:xfrm>
            <a:custGeom>
              <a:avLst/>
              <a:gdLst/>
              <a:ahLst/>
              <a:cxnLst/>
              <a:rect l="l" t="t" r="r" b="b"/>
              <a:pathLst>
                <a:path w="1423752" h="1299580">
                  <a:moveTo>
                    <a:pt x="0" y="0"/>
                  </a:moveTo>
                  <a:lnTo>
                    <a:pt x="1423752" y="0"/>
                  </a:lnTo>
                  <a:lnTo>
                    <a:pt x="1423752" y="1299580"/>
                  </a:lnTo>
                  <a:lnTo>
                    <a:pt x="0" y="1299580"/>
                  </a:lnTo>
                  <a:close/>
                </a:path>
              </a:pathLst>
            </a:custGeom>
            <a:solidFill>
              <a:srgbClr val="4D1354"/>
            </a:solidFill>
            <a:ln w="9525" cap="sq">
              <a:solidFill>
                <a:srgbClr val="FFFFFF"/>
              </a:solidFill>
              <a:prstDash val="solid"/>
              <a:miter/>
            </a:ln>
          </p:spPr>
          <p:txBody>
            <a:bodyPr/>
            <a:lstStyle/>
            <a:p>
              <a:endParaRPr lang="en-US"/>
            </a:p>
          </p:txBody>
        </p:sp>
        <p:sp>
          <p:nvSpPr>
            <p:cNvPr id="9" name="TextBox 9"/>
            <p:cNvSpPr txBox="1"/>
            <p:nvPr/>
          </p:nvSpPr>
          <p:spPr>
            <a:xfrm>
              <a:off x="0" y="-38100"/>
              <a:ext cx="1423752" cy="1337680"/>
            </a:xfrm>
            <a:prstGeom prst="rect">
              <a:avLst/>
            </a:prstGeom>
          </p:spPr>
          <p:txBody>
            <a:bodyPr lIns="50800" tIns="50800" rIns="50800" bIns="50800" rtlCol="0" anchor="ctr"/>
            <a:lstStyle/>
            <a:p>
              <a:pPr algn="ctr">
                <a:lnSpc>
                  <a:spcPts val="3483"/>
                </a:lnSpc>
              </a:pPr>
              <a:endParaRPr/>
            </a:p>
          </p:txBody>
        </p:sp>
      </p:grpSp>
      <p:sp>
        <p:nvSpPr>
          <p:cNvPr id="10" name="AutoShape 10"/>
          <p:cNvSpPr/>
          <p:nvPr/>
        </p:nvSpPr>
        <p:spPr>
          <a:xfrm flipV="1">
            <a:off x="3821168" y="7259731"/>
            <a:ext cx="2203125" cy="0"/>
          </a:xfrm>
          <a:prstGeom prst="line">
            <a:avLst/>
          </a:prstGeom>
          <a:ln w="38100" cap="flat">
            <a:solidFill>
              <a:srgbClr val="FFFFFF"/>
            </a:solidFill>
            <a:prstDash val="solid"/>
            <a:headEnd type="none" w="sm" len="sm"/>
            <a:tailEnd type="none" w="sm" len="sm"/>
          </a:ln>
        </p:spPr>
        <p:txBody>
          <a:bodyPr/>
          <a:lstStyle/>
          <a:p>
            <a:endParaRPr lang="en-US"/>
          </a:p>
        </p:txBody>
      </p:sp>
      <p:grpSp>
        <p:nvGrpSpPr>
          <p:cNvPr id="11" name="Group 11"/>
          <p:cNvGrpSpPr/>
          <p:nvPr/>
        </p:nvGrpSpPr>
        <p:grpSpPr>
          <a:xfrm>
            <a:off x="7103147" y="5739594"/>
            <a:ext cx="3667398" cy="3423706"/>
            <a:chOff x="0" y="0"/>
            <a:chExt cx="1392081" cy="1299580"/>
          </a:xfrm>
        </p:grpSpPr>
        <p:sp>
          <p:nvSpPr>
            <p:cNvPr id="12" name="Freeform 12"/>
            <p:cNvSpPr/>
            <p:nvPr/>
          </p:nvSpPr>
          <p:spPr>
            <a:xfrm>
              <a:off x="0" y="0"/>
              <a:ext cx="1392081" cy="1299580"/>
            </a:xfrm>
            <a:custGeom>
              <a:avLst/>
              <a:gdLst/>
              <a:ahLst/>
              <a:cxnLst/>
              <a:rect l="l" t="t" r="r" b="b"/>
              <a:pathLst>
                <a:path w="1392081" h="1299580">
                  <a:moveTo>
                    <a:pt x="0" y="0"/>
                  </a:moveTo>
                  <a:lnTo>
                    <a:pt x="1392081" y="0"/>
                  </a:lnTo>
                  <a:lnTo>
                    <a:pt x="1392081" y="1299580"/>
                  </a:lnTo>
                  <a:lnTo>
                    <a:pt x="0" y="1299580"/>
                  </a:lnTo>
                  <a:close/>
                </a:path>
              </a:pathLst>
            </a:custGeom>
            <a:solidFill>
              <a:srgbClr val="4D1354"/>
            </a:solidFill>
            <a:ln w="9525" cap="sq">
              <a:solidFill>
                <a:srgbClr val="FFFFFF"/>
              </a:solidFill>
              <a:prstDash val="solid"/>
              <a:miter/>
            </a:ln>
          </p:spPr>
          <p:txBody>
            <a:bodyPr/>
            <a:lstStyle/>
            <a:p>
              <a:endParaRPr lang="en-US"/>
            </a:p>
          </p:txBody>
        </p:sp>
        <p:sp>
          <p:nvSpPr>
            <p:cNvPr id="13" name="TextBox 13"/>
            <p:cNvSpPr txBox="1"/>
            <p:nvPr/>
          </p:nvSpPr>
          <p:spPr>
            <a:xfrm>
              <a:off x="0" y="-38100"/>
              <a:ext cx="1392081" cy="1337680"/>
            </a:xfrm>
            <a:prstGeom prst="rect">
              <a:avLst/>
            </a:prstGeom>
          </p:spPr>
          <p:txBody>
            <a:bodyPr lIns="50800" tIns="50800" rIns="50800" bIns="50800" rtlCol="0" anchor="ctr"/>
            <a:lstStyle/>
            <a:p>
              <a:pPr algn="ctr">
                <a:lnSpc>
                  <a:spcPts val="3483"/>
                </a:lnSpc>
              </a:pPr>
              <a:endParaRPr/>
            </a:p>
          </p:txBody>
        </p:sp>
      </p:grpSp>
      <p:sp>
        <p:nvSpPr>
          <p:cNvPr id="14" name="AutoShape 14"/>
          <p:cNvSpPr/>
          <p:nvPr/>
        </p:nvSpPr>
        <p:spPr>
          <a:xfrm flipV="1">
            <a:off x="7835284" y="7297831"/>
            <a:ext cx="2203125" cy="0"/>
          </a:xfrm>
          <a:prstGeom prst="line">
            <a:avLst/>
          </a:prstGeom>
          <a:ln w="38100" cap="flat">
            <a:solidFill>
              <a:srgbClr val="FFFFFF"/>
            </a:solidFill>
            <a:prstDash val="solid"/>
            <a:headEnd type="none" w="sm" len="sm"/>
            <a:tailEnd type="none" w="sm" len="sm"/>
          </a:ln>
        </p:spPr>
        <p:txBody>
          <a:bodyPr/>
          <a:lstStyle/>
          <a:p>
            <a:endParaRPr lang="en-US"/>
          </a:p>
        </p:txBody>
      </p:sp>
      <p:sp>
        <p:nvSpPr>
          <p:cNvPr id="15" name="TextBox 15"/>
          <p:cNvSpPr txBox="1"/>
          <p:nvPr/>
        </p:nvSpPr>
        <p:spPr>
          <a:xfrm>
            <a:off x="4687914" y="452189"/>
            <a:ext cx="8437330" cy="1227368"/>
          </a:xfrm>
          <a:prstGeom prst="rect">
            <a:avLst/>
          </a:prstGeom>
        </p:spPr>
        <p:txBody>
          <a:bodyPr lIns="0" tIns="0" rIns="0" bIns="0" rtlCol="0" anchor="t">
            <a:spAutoFit/>
          </a:bodyPr>
          <a:lstStyle/>
          <a:p>
            <a:pPr marL="0" lvl="0" indent="0" algn="ctr">
              <a:lnSpc>
                <a:spcPts val="9625"/>
              </a:lnSpc>
              <a:spcBef>
                <a:spcPct val="0"/>
              </a:spcBef>
            </a:pPr>
            <a:r>
              <a:rPr lang="en-US" sz="8020">
                <a:solidFill>
                  <a:srgbClr val="145DA0"/>
                </a:solidFill>
                <a:latin typeface="Now Bold"/>
              </a:rPr>
              <a:t>OVERVIEW</a:t>
            </a:r>
          </a:p>
        </p:txBody>
      </p:sp>
      <p:sp>
        <p:nvSpPr>
          <p:cNvPr id="16" name="TextBox 16"/>
          <p:cNvSpPr txBox="1"/>
          <p:nvPr/>
        </p:nvSpPr>
        <p:spPr>
          <a:xfrm>
            <a:off x="3193986" y="4237261"/>
            <a:ext cx="3494189" cy="502244"/>
          </a:xfrm>
          <a:prstGeom prst="rect">
            <a:avLst/>
          </a:prstGeom>
        </p:spPr>
        <p:txBody>
          <a:bodyPr lIns="0" tIns="0" rIns="0" bIns="0" rtlCol="0" anchor="t">
            <a:spAutoFit/>
          </a:bodyPr>
          <a:lstStyle/>
          <a:p>
            <a:pPr algn="ctr">
              <a:lnSpc>
                <a:spcPts val="4180"/>
              </a:lnSpc>
            </a:pPr>
            <a:r>
              <a:rPr lang="en-US" sz="3029">
                <a:solidFill>
                  <a:srgbClr val="FFFFFF"/>
                </a:solidFill>
                <a:latin typeface="DM Sans"/>
              </a:rPr>
              <a:t>Dataset Selection</a:t>
            </a:r>
          </a:p>
        </p:txBody>
      </p:sp>
      <p:sp>
        <p:nvSpPr>
          <p:cNvPr id="17" name="TextBox 17"/>
          <p:cNvSpPr txBox="1"/>
          <p:nvPr/>
        </p:nvSpPr>
        <p:spPr>
          <a:xfrm>
            <a:off x="4120280" y="2623784"/>
            <a:ext cx="1690455" cy="973796"/>
          </a:xfrm>
          <a:prstGeom prst="rect">
            <a:avLst/>
          </a:prstGeom>
        </p:spPr>
        <p:txBody>
          <a:bodyPr lIns="0" tIns="0" rIns="0" bIns="0" rtlCol="0" anchor="t">
            <a:spAutoFit/>
          </a:bodyPr>
          <a:lstStyle/>
          <a:p>
            <a:pPr algn="ctr">
              <a:lnSpc>
                <a:spcPts val="7914"/>
              </a:lnSpc>
            </a:pPr>
            <a:r>
              <a:rPr lang="en-US" sz="5735">
                <a:solidFill>
                  <a:srgbClr val="FFFFFF"/>
                </a:solidFill>
                <a:latin typeface="DM Sans Bold"/>
              </a:rPr>
              <a:t>01</a:t>
            </a:r>
          </a:p>
        </p:txBody>
      </p:sp>
      <p:sp>
        <p:nvSpPr>
          <p:cNvPr id="18" name="TextBox 18"/>
          <p:cNvSpPr txBox="1"/>
          <p:nvPr/>
        </p:nvSpPr>
        <p:spPr>
          <a:xfrm>
            <a:off x="7537888" y="4064502"/>
            <a:ext cx="1690455" cy="973796"/>
          </a:xfrm>
          <a:prstGeom prst="rect">
            <a:avLst/>
          </a:prstGeom>
        </p:spPr>
        <p:txBody>
          <a:bodyPr lIns="0" tIns="0" rIns="0" bIns="0" rtlCol="0" anchor="t">
            <a:spAutoFit/>
          </a:bodyPr>
          <a:lstStyle/>
          <a:p>
            <a:pPr algn="ctr">
              <a:lnSpc>
                <a:spcPts val="7914"/>
              </a:lnSpc>
            </a:pPr>
            <a:r>
              <a:rPr lang="en-US" sz="5735">
                <a:solidFill>
                  <a:srgbClr val="FFFFFF"/>
                </a:solidFill>
                <a:latin typeface="DM Sans Bold"/>
              </a:rPr>
              <a:t>02</a:t>
            </a:r>
          </a:p>
        </p:txBody>
      </p:sp>
      <p:sp>
        <p:nvSpPr>
          <p:cNvPr id="19" name="TextBox 19"/>
          <p:cNvSpPr txBox="1"/>
          <p:nvPr/>
        </p:nvSpPr>
        <p:spPr>
          <a:xfrm>
            <a:off x="3196801" y="7650256"/>
            <a:ext cx="3634949" cy="1053365"/>
          </a:xfrm>
          <a:prstGeom prst="rect">
            <a:avLst/>
          </a:prstGeom>
        </p:spPr>
        <p:txBody>
          <a:bodyPr lIns="0" tIns="0" rIns="0" bIns="0" rtlCol="0" anchor="t">
            <a:spAutoFit/>
          </a:bodyPr>
          <a:lstStyle/>
          <a:p>
            <a:pPr algn="ctr">
              <a:lnSpc>
                <a:spcPts val="4261"/>
              </a:lnSpc>
            </a:pPr>
            <a:r>
              <a:rPr lang="en-US" sz="3087">
                <a:solidFill>
                  <a:srgbClr val="FFFFFF"/>
                </a:solidFill>
                <a:latin typeface="DM Sans Medium"/>
              </a:rPr>
              <a:t> Data Visualization and Normalization</a:t>
            </a:r>
          </a:p>
        </p:txBody>
      </p:sp>
      <p:sp>
        <p:nvSpPr>
          <p:cNvPr id="20" name="TextBox 20"/>
          <p:cNvSpPr txBox="1"/>
          <p:nvPr/>
        </p:nvSpPr>
        <p:spPr>
          <a:xfrm>
            <a:off x="4101929" y="6089566"/>
            <a:ext cx="1690455" cy="973796"/>
          </a:xfrm>
          <a:prstGeom prst="rect">
            <a:avLst/>
          </a:prstGeom>
        </p:spPr>
        <p:txBody>
          <a:bodyPr lIns="0" tIns="0" rIns="0" bIns="0" rtlCol="0" anchor="t">
            <a:spAutoFit/>
          </a:bodyPr>
          <a:lstStyle/>
          <a:p>
            <a:pPr algn="ctr">
              <a:lnSpc>
                <a:spcPts val="7914"/>
              </a:lnSpc>
            </a:pPr>
            <a:r>
              <a:rPr lang="en-US" sz="5735">
                <a:solidFill>
                  <a:srgbClr val="FFFFFF"/>
                </a:solidFill>
                <a:latin typeface="DM Sans Bold"/>
              </a:rPr>
              <a:t>04</a:t>
            </a:r>
          </a:p>
        </p:txBody>
      </p:sp>
      <p:sp>
        <p:nvSpPr>
          <p:cNvPr id="21" name="TextBox 21"/>
          <p:cNvSpPr txBox="1"/>
          <p:nvPr/>
        </p:nvSpPr>
        <p:spPr>
          <a:xfrm>
            <a:off x="6928754" y="7621681"/>
            <a:ext cx="4086396" cy="1560273"/>
          </a:xfrm>
          <a:prstGeom prst="rect">
            <a:avLst/>
          </a:prstGeom>
        </p:spPr>
        <p:txBody>
          <a:bodyPr lIns="0" tIns="0" rIns="0" bIns="0" rtlCol="0" anchor="t">
            <a:spAutoFit/>
          </a:bodyPr>
          <a:lstStyle/>
          <a:p>
            <a:pPr algn="ctr">
              <a:lnSpc>
                <a:spcPts val="4135"/>
              </a:lnSpc>
            </a:pPr>
            <a:r>
              <a:rPr lang="en-US" sz="2996">
                <a:solidFill>
                  <a:srgbClr val="FFFFFF"/>
                </a:solidFill>
                <a:latin typeface="DM Sans"/>
              </a:rPr>
              <a:t>Logistic Regression Model Training and Prediction</a:t>
            </a:r>
          </a:p>
        </p:txBody>
      </p:sp>
      <p:sp>
        <p:nvSpPr>
          <p:cNvPr id="22" name="TextBox 22"/>
          <p:cNvSpPr txBox="1"/>
          <p:nvPr/>
        </p:nvSpPr>
        <p:spPr>
          <a:xfrm>
            <a:off x="8087914" y="6089566"/>
            <a:ext cx="1690455" cy="973796"/>
          </a:xfrm>
          <a:prstGeom prst="rect">
            <a:avLst/>
          </a:prstGeom>
        </p:spPr>
        <p:txBody>
          <a:bodyPr lIns="0" tIns="0" rIns="0" bIns="0" rtlCol="0" anchor="t">
            <a:spAutoFit/>
          </a:bodyPr>
          <a:lstStyle/>
          <a:p>
            <a:pPr algn="ctr">
              <a:lnSpc>
                <a:spcPts val="7914"/>
              </a:lnSpc>
            </a:pPr>
            <a:r>
              <a:rPr lang="en-US" sz="5735">
                <a:solidFill>
                  <a:srgbClr val="FFFFFF"/>
                </a:solidFill>
                <a:latin typeface="DM Sans Bold"/>
              </a:rPr>
              <a:t>05</a:t>
            </a:r>
          </a:p>
        </p:txBody>
      </p:sp>
      <p:sp>
        <p:nvSpPr>
          <p:cNvPr id="23" name="TextBox 23"/>
          <p:cNvSpPr txBox="1"/>
          <p:nvPr/>
        </p:nvSpPr>
        <p:spPr>
          <a:xfrm>
            <a:off x="11243827" y="4064502"/>
            <a:ext cx="1690455" cy="973796"/>
          </a:xfrm>
          <a:prstGeom prst="rect">
            <a:avLst/>
          </a:prstGeom>
        </p:spPr>
        <p:txBody>
          <a:bodyPr lIns="0" tIns="0" rIns="0" bIns="0" rtlCol="0" anchor="t">
            <a:spAutoFit/>
          </a:bodyPr>
          <a:lstStyle/>
          <a:p>
            <a:pPr algn="ctr">
              <a:lnSpc>
                <a:spcPts val="7914"/>
              </a:lnSpc>
            </a:pPr>
            <a:r>
              <a:rPr lang="en-US" sz="5735">
                <a:solidFill>
                  <a:srgbClr val="FFFFFF"/>
                </a:solidFill>
                <a:latin typeface="DM Sans Bold"/>
              </a:rPr>
              <a:t>03</a:t>
            </a:r>
          </a:p>
        </p:txBody>
      </p:sp>
      <p:grpSp>
        <p:nvGrpSpPr>
          <p:cNvPr id="24" name="Group 24"/>
          <p:cNvGrpSpPr/>
          <p:nvPr/>
        </p:nvGrpSpPr>
        <p:grpSpPr>
          <a:xfrm>
            <a:off x="7069175" y="2209614"/>
            <a:ext cx="3674808" cy="3301380"/>
            <a:chOff x="0" y="0"/>
            <a:chExt cx="1394894" cy="1253147"/>
          </a:xfrm>
        </p:grpSpPr>
        <p:sp>
          <p:nvSpPr>
            <p:cNvPr id="25" name="Freeform 25"/>
            <p:cNvSpPr/>
            <p:nvPr/>
          </p:nvSpPr>
          <p:spPr>
            <a:xfrm>
              <a:off x="0" y="0"/>
              <a:ext cx="1394894" cy="1253147"/>
            </a:xfrm>
            <a:custGeom>
              <a:avLst/>
              <a:gdLst/>
              <a:ahLst/>
              <a:cxnLst/>
              <a:rect l="l" t="t" r="r" b="b"/>
              <a:pathLst>
                <a:path w="1394894" h="1253147">
                  <a:moveTo>
                    <a:pt x="0" y="0"/>
                  </a:moveTo>
                  <a:lnTo>
                    <a:pt x="1394894" y="0"/>
                  </a:lnTo>
                  <a:lnTo>
                    <a:pt x="1394894" y="1253147"/>
                  </a:lnTo>
                  <a:lnTo>
                    <a:pt x="0" y="1253147"/>
                  </a:lnTo>
                  <a:close/>
                </a:path>
              </a:pathLst>
            </a:custGeom>
            <a:solidFill>
              <a:srgbClr val="4D1354"/>
            </a:solidFill>
            <a:ln w="9525" cap="sq">
              <a:solidFill>
                <a:srgbClr val="FFFFFF"/>
              </a:solidFill>
              <a:prstDash val="solid"/>
              <a:miter/>
            </a:ln>
          </p:spPr>
          <p:txBody>
            <a:bodyPr/>
            <a:lstStyle/>
            <a:p>
              <a:endParaRPr lang="en-US"/>
            </a:p>
          </p:txBody>
        </p:sp>
        <p:sp>
          <p:nvSpPr>
            <p:cNvPr id="26" name="TextBox 26"/>
            <p:cNvSpPr txBox="1"/>
            <p:nvPr/>
          </p:nvSpPr>
          <p:spPr>
            <a:xfrm>
              <a:off x="0" y="-38100"/>
              <a:ext cx="1394894" cy="1291247"/>
            </a:xfrm>
            <a:prstGeom prst="rect">
              <a:avLst/>
            </a:prstGeom>
          </p:spPr>
          <p:txBody>
            <a:bodyPr lIns="50800" tIns="50800" rIns="50800" bIns="50800" rtlCol="0" anchor="ctr"/>
            <a:lstStyle/>
            <a:p>
              <a:pPr algn="ctr">
                <a:lnSpc>
                  <a:spcPts val="3483"/>
                </a:lnSpc>
              </a:pPr>
              <a:endParaRPr/>
            </a:p>
          </p:txBody>
        </p:sp>
      </p:grpSp>
      <p:sp>
        <p:nvSpPr>
          <p:cNvPr id="27" name="TextBox 27"/>
          <p:cNvSpPr txBox="1"/>
          <p:nvPr/>
        </p:nvSpPr>
        <p:spPr>
          <a:xfrm>
            <a:off x="8061352" y="2623784"/>
            <a:ext cx="1690455" cy="973796"/>
          </a:xfrm>
          <a:prstGeom prst="rect">
            <a:avLst/>
          </a:prstGeom>
        </p:spPr>
        <p:txBody>
          <a:bodyPr lIns="0" tIns="0" rIns="0" bIns="0" rtlCol="0" anchor="t">
            <a:spAutoFit/>
          </a:bodyPr>
          <a:lstStyle/>
          <a:p>
            <a:pPr algn="ctr">
              <a:lnSpc>
                <a:spcPts val="7914"/>
              </a:lnSpc>
            </a:pPr>
            <a:r>
              <a:rPr lang="en-US" sz="5735">
                <a:solidFill>
                  <a:srgbClr val="FFFFFF"/>
                </a:solidFill>
                <a:latin typeface="DM Sans Bold"/>
              </a:rPr>
              <a:t>02</a:t>
            </a:r>
          </a:p>
        </p:txBody>
      </p:sp>
      <p:sp>
        <p:nvSpPr>
          <p:cNvPr id="28" name="TextBox 28"/>
          <p:cNvSpPr txBox="1"/>
          <p:nvPr/>
        </p:nvSpPr>
        <p:spPr>
          <a:xfrm>
            <a:off x="7148863" y="4237261"/>
            <a:ext cx="3515431" cy="502244"/>
          </a:xfrm>
          <a:prstGeom prst="rect">
            <a:avLst/>
          </a:prstGeom>
        </p:spPr>
        <p:txBody>
          <a:bodyPr lIns="0" tIns="0" rIns="0" bIns="0" rtlCol="0" anchor="t">
            <a:spAutoFit/>
          </a:bodyPr>
          <a:lstStyle/>
          <a:p>
            <a:pPr algn="ctr">
              <a:lnSpc>
                <a:spcPts val="4180"/>
              </a:lnSpc>
            </a:pPr>
            <a:r>
              <a:rPr lang="en-US" sz="3029">
                <a:solidFill>
                  <a:srgbClr val="FFFFFF"/>
                </a:solidFill>
                <a:latin typeface="DM Sans"/>
              </a:rPr>
              <a:t>Removing Outliers</a:t>
            </a:r>
          </a:p>
        </p:txBody>
      </p:sp>
      <p:grpSp>
        <p:nvGrpSpPr>
          <p:cNvPr id="29" name="Group 29"/>
          <p:cNvGrpSpPr/>
          <p:nvPr/>
        </p:nvGrpSpPr>
        <p:grpSpPr>
          <a:xfrm>
            <a:off x="11049689" y="2251997"/>
            <a:ext cx="3683529" cy="3258997"/>
            <a:chOff x="0" y="0"/>
            <a:chExt cx="1398204" cy="1237059"/>
          </a:xfrm>
        </p:grpSpPr>
        <p:sp>
          <p:nvSpPr>
            <p:cNvPr id="30" name="Freeform 30"/>
            <p:cNvSpPr/>
            <p:nvPr/>
          </p:nvSpPr>
          <p:spPr>
            <a:xfrm>
              <a:off x="0" y="0"/>
              <a:ext cx="1398204" cy="1237059"/>
            </a:xfrm>
            <a:custGeom>
              <a:avLst/>
              <a:gdLst/>
              <a:ahLst/>
              <a:cxnLst/>
              <a:rect l="l" t="t" r="r" b="b"/>
              <a:pathLst>
                <a:path w="1398204" h="1237059">
                  <a:moveTo>
                    <a:pt x="0" y="0"/>
                  </a:moveTo>
                  <a:lnTo>
                    <a:pt x="1398204" y="0"/>
                  </a:lnTo>
                  <a:lnTo>
                    <a:pt x="1398204" y="1237059"/>
                  </a:lnTo>
                  <a:lnTo>
                    <a:pt x="0" y="1237059"/>
                  </a:lnTo>
                  <a:close/>
                </a:path>
              </a:pathLst>
            </a:custGeom>
            <a:solidFill>
              <a:srgbClr val="4D1354"/>
            </a:solidFill>
            <a:ln w="9525" cap="sq">
              <a:solidFill>
                <a:srgbClr val="FFFFFF"/>
              </a:solidFill>
              <a:prstDash val="solid"/>
              <a:miter/>
            </a:ln>
          </p:spPr>
          <p:txBody>
            <a:bodyPr/>
            <a:lstStyle/>
            <a:p>
              <a:endParaRPr lang="en-US"/>
            </a:p>
          </p:txBody>
        </p:sp>
        <p:sp>
          <p:nvSpPr>
            <p:cNvPr id="31" name="TextBox 31"/>
            <p:cNvSpPr txBox="1"/>
            <p:nvPr/>
          </p:nvSpPr>
          <p:spPr>
            <a:xfrm>
              <a:off x="0" y="-38100"/>
              <a:ext cx="1398204" cy="1275159"/>
            </a:xfrm>
            <a:prstGeom prst="rect">
              <a:avLst/>
            </a:prstGeom>
          </p:spPr>
          <p:txBody>
            <a:bodyPr lIns="50800" tIns="50800" rIns="50800" bIns="50800" rtlCol="0" anchor="ctr"/>
            <a:lstStyle/>
            <a:p>
              <a:pPr algn="ctr">
                <a:lnSpc>
                  <a:spcPts val="3483"/>
                </a:lnSpc>
              </a:pPr>
              <a:endParaRPr/>
            </a:p>
          </p:txBody>
        </p:sp>
      </p:grpSp>
      <p:sp>
        <p:nvSpPr>
          <p:cNvPr id="32" name="TextBox 32"/>
          <p:cNvSpPr txBox="1"/>
          <p:nvPr/>
        </p:nvSpPr>
        <p:spPr>
          <a:xfrm>
            <a:off x="12089055" y="2623784"/>
            <a:ext cx="1690455" cy="973796"/>
          </a:xfrm>
          <a:prstGeom prst="rect">
            <a:avLst/>
          </a:prstGeom>
        </p:spPr>
        <p:txBody>
          <a:bodyPr lIns="0" tIns="0" rIns="0" bIns="0" rtlCol="0" anchor="t">
            <a:spAutoFit/>
          </a:bodyPr>
          <a:lstStyle/>
          <a:p>
            <a:pPr algn="ctr">
              <a:lnSpc>
                <a:spcPts val="7914"/>
              </a:lnSpc>
            </a:pPr>
            <a:r>
              <a:rPr lang="en-US" sz="5735">
                <a:solidFill>
                  <a:srgbClr val="FFFFFF"/>
                </a:solidFill>
                <a:latin typeface="DM Sans Bold"/>
              </a:rPr>
              <a:t>03</a:t>
            </a:r>
          </a:p>
        </p:txBody>
      </p:sp>
      <p:sp>
        <p:nvSpPr>
          <p:cNvPr id="33" name="TextBox 33"/>
          <p:cNvSpPr txBox="1"/>
          <p:nvPr/>
        </p:nvSpPr>
        <p:spPr>
          <a:xfrm>
            <a:off x="10963058" y="3833871"/>
            <a:ext cx="3909680" cy="1549994"/>
          </a:xfrm>
          <a:prstGeom prst="rect">
            <a:avLst/>
          </a:prstGeom>
        </p:spPr>
        <p:txBody>
          <a:bodyPr lIns="0" tIns="0" rIns="0" bIns="0" rtlCol="0" anchor="t">
            <a:spAutoFit/>
          </a:bodyPr>
          <a:lstStyle/>
          <a:p>
            <a:pPr algn="ctr">
              <a:lnSpc>
                <a:spcPts val="4180"/>
              </a:lnSpc>
            </a:pPr>
            <a:r>
              <a:rPr lang="en-US" sz="3029">
                <a:solidFill>
                  <a:srgbClr val="FFFFFF"/>
                </a:solidFill>
                <a:latin typeface="DM Sans"/>
              </a:rPr>
              <a:t>Calculating the Pearson Correlation Coefficients</a:t>
            </a:r>
          </a:p>
        </p:txBody>
      </p:sp>
      <p:sp>
        <p:nvSpPr>
          <p:cNvPr id="34" name="AutoShape 34"/>
          <p:cNvSpPr/>
          <p:nvPr/>
        </p:nvSpPr>
        <p:spPr>
          <a:xfrm flipV="1">
            <a:off x="3903410" y="3841254"/>
            <a:ext cx="2203125" cy="0"/>
          </a:xfrm>
          <a:prstGeom prst="line">
            <a:avLst/>
          </a:prstGeom>
          <a:ln w="38100" cap="flat">
            <a:solidFill>
              <a:srgbClr val="FFFFFF"/>
            </a:solidFill>
            <a:prstDash val="solid"/>
            <a:headEnd type="none" w="sm" len="sm"/>
            <a:tailEnd type="none" w="sm" len="sm"/>
          </a:ln>
        </p:spPr>
        <p:txBody>
          <a:bodyPr/>
          <a:lstStyle/>
          <a:p>
            <a:endParaRPr lang="en-US"/>
          </a:p>
        </p:txBody>
      </p:sp>
      <p:sp>
        <p:nvSpPr>
          <p:cNvPr id="35" name="AutoShape 35"/>
          <p:cNvSpPr/>
          <p:nvPr/>
        </p:nvSpPr>
        <p:spPr>
          <a:xfrm flipV="1">
            <a:off x="7870390" y="3841254"/>
            <a:ext cx="2203125" cy="0"/>
          </a:xfrm>
          <a:prstGeom prst="line">
            <a:avLst/>
          </a:prstGeom>
          <a:ln w="38100" cap="flat">
            <a:solidFill>
              <a:srgbClr val="FFFFFF"/>
            </a:solidFill>
            <a:prstDash val="solid"/>
            <a:headEnd type="none" w="sm" len="sm"/>
            <a:tailEnd type="none" w="sm" len="sm"/>
          </a:ln>
        </p:spPr>
        <p:txBody>
          <a:bodyPr/>
          <a:lstStyle/>
          <a:p>
            <a:endParaRPr lang="en-US"/>
          </a:p>
        </p:txBody>
      </p:sp>
      <p:sp>
        <p:nvSpPr>
          <p:cNvPr id="36" name="AutoShape 36"/>
          <p:cNvSpPr/>
          <p:nvPr/>
        </p:nvSpPr>
        <p:spPr>
          <a:xfrm flipV="1">
            <a:off x="11816336" y="3803154"/>
            <a:ext cx="2203125" cy="0"/>
          </a:xfrm>
          <a:prstGeom prst="line">
            <a:avLst/>
          </a:prstGeom>
          <a:ln w="38100" cap="flat">
            <a:solidFill>
              <a:srgbClr val="FFFFFF"/>
            </a:solidFill>
            <a:prstDash val="solid"/>
            <a:headEnd type="none" w="sm" len="sm"/>
            <a:tailEnd type="none" w="sm" len="sm"/>
          </a:ln>
        </p:spPr>
        <p:txBody>
          <a:bodyPr/>
          <a:lstStyle/>
          <a:p>
            <a:endParaRPr lang="en-US"/>
          </a:p>
        </p:txBody>
      </p:sp>
      <p:grpSp>
        <p:nvGrpSpPr>
          <p:cNvPr id="37" name="Group 37"/>
          <p:cNvGrpSpPr/>
          <p:nvPr/>
        </p:nvGrpSpPr>
        <p:grpSpPr>
          <a:xfrm>
            <a:off x="11065820" y="5768169"/>
            <a:ext cx="3667398" cy="3423706"/>
            <a:chOff x="0" y="0"/>
            <a:chExt cx="1392081" cy="1299580"/>
          </a:xfrm>
        </p:grpSpPr>
        <p:sp>
          <p:nvSpPr>
            <p:cNvPr id="38" name="Freeform 38"/>
            <p:cNvSpPr/>
            <p:nvPr/>
          </p:nvSpPr>
          <p:spPr>
            <a:xfrm>
              <a:off x="0" y="0"/>
              <a:ext cx="1392081" cy="1299580"/>
            </a:xfrm>
            <a:custGeom>
              <a:avLst/>
              <a:gdLst/>
              <a:ahLst/>
              <a:cxnLst/>
              <a:rect l="l" t="t" r="r" b="b"/>
              <a:pathLst>
                <a:path w="1392081" h="1299580">
                  <a:moveTo>
                    <a:pt x="0" y="0"/>
                  </a:moveTo>
                  <a:lnTo>
                    <a:pt x="1392081" y="0"/>
                  </a:lnTo>
                  <a:lnTo>
                    <a:pt x="1392081" y="1299580"/>
                  </a:lnTo>
                  <a:lnTo>
                    <a:pt x="0" y="1299580"/>
                  </a:lnTo>
                  <a:close/>
                </a:path>
              </a:pathLst>
            </a:custGeom>
            <a:solidFill>
              <a:srgbClr val="4D1354"/>
            </a:solidFill>
            <a:ln w="9525" cap="sq">
              <a:solidFill>
                <a:srgbClr val="FFFFFF"/>
              </a:solidFill>
              <a:prstDash val="solid"/>
              <a:miter/>
            </a:ln>
          </p:spPr>
          <p:txBody>
            <a:bodyPr/>
            <a:lstStyle/>
            <a:p>
              <a:endParaRPr lang="en-US"/>
            </a:p>
          </p:txBody>
        </p:sp>
        <p:sp>
          <p:nvSpPr>
            <p:cNvPr id="39" name="TextBox 39"/>
            <p:cNvSpPr txBox="1"/>
            <p:nvPr/>
          </p:nvSpPr>
          <p:spPr>
            <a:xfrm>
              <a:off x="0" y="-38100"/>
              <a:ext cx="1392081" cy="1337680"/>
            </a:xfrm>
            <a:prstGeom prst="rect">
              <a:avLst/>
            </a:prstGeom>
          </p:spPr>
          <p:txBody>
            <a:bodyPr lIns="50800" tIns="50800" rIns="50800" bIns="50800" rtlCol="0" anchor="ctr"/>
            <a:lstStyle/>
            <a:p>
              <a:pPr algn="ctr">
                <a:lnSpc>
                  <a:spcPts val="3483"/>
                </a:lnSpc>
              </a:pPr>
              <a:endParaRPr/>
            </a:p>
          </p:txBody>
        </p:sp>
      </p:grpSp>
      <p:sp>
        <p:nvSpPr>
          <p:cNvPr id="40" name="AutoShape 40"/>
          <p:cNvSpPr/>
          <p:nvPr/>
        </p:nvSpPr>
        <p:spPr>
          <a:xfrm flipV="1">
            <a:off x="11797957" y="7250206"/>
            <a:ext cx="2203125" cy="0"/>
          </a:xfrm>
          <a:prstGeom prst="line">
            <a:avLst/>
          </a:prstGeom>
          <a:ln w="38100" cap="flat">
            <a:solidFill>
              <a:srgbClr val="FFFFFF"/>
            </a:solidFill>
            <a:prstDash val="solid"/>
            <a:headEnd type="none" w="sm" len="sm"/>
            <a:tailEnd type="none" w="sm" len="sm"/>
          </a:ln>
        </p:spPr>
        <p:txBody>
          <a:bodyPr/>
          <a:lstStyle/>
          <a:p>
            <a:endParaRPr lang="en-US"/>
          </a:p>
        </p:txBody>
      </p:sp>
      <p:sp>
        <p:nvSpPr>
          <p:cNvPr id="41" name="TextBox 41"/>
          <p:cNvSpPr txBox="1"/>
          <p:nvPr/>
        </p:nvSpPr>
        <p:spPr>
          <a:xfrm>
            <a:off x="11736581" y="7484619"/>
            <a:ext cx="2318467" cy="1053365"/>
          </a:xfrm>
          <a:prstGeom prst="rect">
            <a:avLst/>
          </a:prstGeom>
        </p:spPr>
        <p:txBody>
          <a:bodyPr lIns="0" tIns="0" rIns="0" bIns="0" rtlCol="0" anchor="t">
            <a:spAutoFit/>
          </a:bodyPr>
          <a:lstStyle/>
          <a:p>
            <a:pPr algn="ctr">
              <a:lnSpc>
                <a:spcPts val="4261"/>
              </a:lnSpc>
            </a:pPr>
            <a:r>
              <a:rPr lang="en-US" sz="3087">
                <a:solidFill>
                  <a:srgbClr val="FFFFFF"/>
                </a:solidFill>
                <a:latin typeface="DM Sans Medium"/>
              </a:rPr>
              <a:t>Model Evaluation</a:t>
            </a:r>
          </a:p>
        </p:txBody>
      </p:sp>
      <p:sp>
        <p:nvSpPr>
          <p:cNvPr id="42" name="TextBox 42"/>
          <p:cNvSpPr txBox="1"/>
          <p:nvPr/>
        </p:nvSpPr>
        <p:spPr>
          <a:xfrm>
            <a:off x="12050587" y="6118141"/>
            <a:ext cx="1690455" cy="973796"/>
          </a:xfrm>
          <a:prstGeom prst="rect">
            <a:avLst/>
          </a:prstGeom>
        </p:spPr>
        <p:txBody>
          <a:bodyPr lIns="0" tIns="0" rIns="0" bIns="0" rtlCol="0" anchor="t">
            <a:spAutoFit/>
          </a:bodyPr>
          <a:lstStyle/>
          <a:p>
            <a:pPr algn="ctr">
              <a:lnSpc>
                <a:spcPts val="7914"/>
              </a:lnSpc>
            </a:pPr>
            <a:r>
              <a:rPr lang="en-US" sz="5735">
                <a:solidFill>
                  <a:srgbClr val="FFFFFF"/>
                </a:solidFill>
                <a:latin typeface="DM Sans Bold"/>
              </a:rPr>
              <a:t>06</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1298824">
            <a:off x="12555249" y="4939834"/>
            <a:ext cx="6575294" cy="7268784"/>
          </a:xfrm>
          <a:custGeom>
            <a:avLst/>
            <a:gdLst/>
            <a:ahLst/>
            <a:cxnLst/>
            <a:rect l="l" t="t" r="r" b="b"/>
            <a:pathLst>
              <a:path w="6575294" h="7268784">
                <a:moveTo>
                  <a:pt x="0" y="0"/>
                </a:moveTo>
                <a:lnTo>
                  <a:pt x="6575295" y="0"/>
                </a:lnTo>
                <a:lnTo>
                  <a:pt x="6575295" y="7268784"/>
                </a:lnTo>
                <a:lnTo>
                  <a:pt x="0" y="7268784"/>
                </a:lnTo>
                <a:lnTo>
                  <a:pt x="0" y="0"/>
                </a:lnTo>
                <a:close/>
              </a:path>
            </a:pathLst>
          </a:custGeom>
          <a:blipFill>
            <a:blip r:embed="rId2"/>
            <a:stretch>
              <a:fillRect r="-381" b="-1174"/>
            </a:stretch>
          </a:blipFill>
        </p:spPr>
        <p:txBody>
          <a:bodyPr/>
          <a:lstStyle/>
          <a:p>
            <a:endParaRPr lang="en-US"/>
          </a:p>
        </p:txBody>
      </p:sp>
      <p:sp>
        <p:nvSpPr>
          <p:cNvPr id="3" name="Freeform 3"/>
          <p:cNvSpPr/>
          <p:nvPr/>
        </p:nvSpPr>
        <p:spPr>
          <a:xfrm rot="-2715964">
            <a:off x="8597713" y="7771526"/>
            <a:ext cx="1844500" cy="1747664"/>
          </a:xfrm>
          <a:custGeom>
            <a:avLst/>
            <a:gdLst/>
            <a:ahLst/>
            <a:cxnLst/>
            <a:rect l="l" t="t" r="r" b="b"/>
            <a:pathLst>
              <a:path w="1844500" h="1747664">
                <a:moveTo>
                  <a:pt x="0" y="0"/>
                </a:moveTo>
                <a:lnTo>
                  <a:pt x="1844500" y="0"/>
                </a:lnTo>
                <a:lnTo>
                  <a:pt x="1844500" y="1747664"/>
                </a:lnTo>
                <a:lnTo>
                  <a:pt x="0" y="1747664"/>
                </a:lnTo>
                <a:lnTo>
                  <a:pt x="0" y="0"/>
                </a:lnTo>
                <a:close/>
              </a:path>
            </a:pathLst>
          </a:custGeom>
          <a:blipFill>
            <a:blip r:embed="rId3"/>
            <a:stretch>
              <a:fillRect/>
            </a:stretch>
          </a:blipFill>
        </p:spPr>
        <p:txBody>
          <a:bodyPr/>
          <a:lstStyle/>
          <a:p>
            <a:endParaRPr lang="en-US"/>
          </a:p>
        </p:txBody>
      </p:sp>
      <p:sp>
        <p:nvSpPr>
          <p:cNvPr id="4" name="Freeform 4"/>
          <p:cNvSpPr/>
          <p:nvPr/>
        </p:nvSpPr>
        <p:spPr>
          <a:xfrm rot="-3378125">
            <a:off x="12070219" y="-1362141"/>
            <a:ext cx="4943405" cy="5723190"/>
          </a:xfrm>
          <a:custGeom>
            <a:avLst/>
            <a:gdLst/>
            <a:ahLst/>
            <a:cxnLst/>
            <a:rect l="l" t="t" r="r" b="b"/>
            <a:pathLst>
              <a:path w="4943405" h="5723190">
                <a:moveTo>
                  <a:pt x="0" y="0"/>
                </a:moveTo>
                <a:lnTo>
                  <a:pt x="4943405" y="0"/>
                </a:lnTo>
                <a:lnTo>
                  <a:pt x="4943405" y="5723190"/>
                </a:lnTo>
                <a:lnTo>
                  <a:pt x="0" y="5723190"/>
                </a:lnTo>
                <a:lnTo>
                  <a:pt x="0" y="0"/>
                </a:lnTo>
                <a:close/>
              </a:path>
            </a:pathLst>
          </a:custGeom>
          <a:blipFill>
            <a:blip r:embed="rId4"/>
            <a:stretch>
              <a:fillRect/>
            </a:stretch>
          </a:blipFill>
        </p:spPr>
        <p:txBody>
          <a:bodyPr/>
          <a:lstStyle/>
          <a:p>
            <a:endParaRPr lang="en-US"/>
          </a:p>
        </p:txBody>
      </p:sp>
      <p:grpSp>
        <p:nvGrpSpPr>
          <p:cNvPr id="5" name="Group 5"/>
          <p:cNvGrpSpPr/>
          <p:nvPr/>
        </p:nvGrpSpPr>
        <p:grpSpPr>
          <a:xfrm>
            <a:off x="721973" y="767080"/>
            <a:ext cx="13064324" cy="8330661"/>
            <a:chOff x="0" y="0"/>
            <a:chExt cx="17419099" cy="11107548"/>
          </a:xfrm>
        </p:grpSpPr>
        <p:sp>
          <p:nvSpPr>
            <p:cNvPr id="6" name="TextBox 6"/>
            <p:cNvSpPr txBox="1"/>
            <p:nvPr/>
          </p:nvSpPr>
          <p:spPr>
            <a:xfrm>
              <a:off x="0" y="2189765"/>
              <a:ext cx="17419099" cy="1630261"/>
            </a:xfrm>
            <a:prstGeom prst="rect">
              <a:avLst/>
            </a:prstGeom>
          </p:spPr>
          <p:txBody>
            <a:bodyPr lIns="0" tIns="0" rIns="0" bIns="0" rtlCol="0" anchor="t">
              <a:spAutoFit/>
            </a:bodyPr>
            <a:lstStyle/>
            <a:p>
              <a:pPr>
                <a:lnSpc>
                  <a:spcPts val="9669"/>
                </a:lnSpc>
              </a:pPr>
              <a:r>
                <a:rPr lang="en-US" sz="8194">
                  <a:solidFill>
                    <a:srgbClr val="FFFFFF"/>
                  </a:solidFill>
                  <a:latin typeface="HK Grotesk Bold"/>
                </a:rPr>
                <a:t>Dataset Selection</a:t>
              </a:r>
            </a:p>
          </p:txBody>
        </p:sp>
        <p:sp>
          <p:nvSpPr>
            <p:cNvPr id="7" name="TextBox 7"/>
            <p:cNvSpPr txBox="1"/>
            <p:nvPr/>
          </p:nvSpPr>
          <p:spPr>
            <a:xfrm>
              <a:off x="0" y="9525"/>
              <a:ext cx="3676851" cy="1402736"/>
            </a:xfrm>
            <a:prstGeom prst="rect">
              <a:avLst/>
            </a:prstGeom>
          </p:spPr>
          <p:txBody>
            <a:bodyPr lIns="0" tIns="0" rIns="0" bIns="0" rtlCol="0" anchor="t">
              <a:spAutoFit/>
            </a:bodyPr>
            <a:lstStyle/>
            <a:p>
              <a:pPr marL="0" lvl="0" indent="0" algn="l">
                <a:lnSpc>
                  <a:spcPts val="8313"/>
                </a:lnSpc>
                <a:spcBef>
                  <a:spcPct val="0"/>
                </a:spcBef>
              </a:pPr>
              <a:r>
                <a:rPr lang="en-US" sz="7044" u="none">
                  <a:solidFill>
                    <a:srgbClr val="FFFFFF">
                      <a:alpha val="60000"/>
                    </a:srgbClr>
                  </a:solidFill>
                  <a:latin typeface="HK Grotesk Bold"/>
                </a:rPr>
                <a:t>01</a:t>
              </a:r>
            </a:p>
          </p:txBody>
        </p:sp>
        <p:sp>
          <p:nvSpPr>
            <p:cNvPr id="8" name="TextBox 8"/>
            <p:cNvSpPr txBox="1"/>
            <p:nvPr/>
          </p:nvSpPr>
          <p:spPr>
            <a:xfrm>
              <a:off x="0" y="4587884"/>
              <a:ext cx="11022945" cy="6519664"/>
            </a:xfrm>
            <a:prstGeom prst="rect">
              <a:avLst/>
            </a:prstGeom>
          </p:spPr>
          <p:txBody>
            <a:bodyPr lIns="0" tIns="0" rIns="0" bIns="0" rtlCol="0" anchor="t">
              <a:spAutoFit/>
            </a:bodyPr>
            <a:lstStyle/>
            <a:p>
              <a:pPr>
                <a:lnSpc>
                  <a:spcPts val="5586"/>
                </a:lnSpc>
              </a:pPr>
              <a:r>
                <a:rPr lang="en-US" sz="3990" spc="-39">
                  <a:solidFill>
                    <a:srgbClr val="FFFFFF"/>
                  </a:solidFill>
                  <a:latin typeface="Assistant"/>
                </a:rPr>
                <a:t>The first step of the research involves choosing the dataset on which we worked. </a:t>
              </a:r>
            </a:p>
            <a:p>
              <a:pPr>
                <a:lnSpc>
                  <a:spcPts val="5586"/>
                </a:lnSpc>
                <a:spcBef>
                  <a:spcPct val="0"/>
                </a:spcBef>
              </a:pPr>
              <a:r>
                <a:rPr lang="en-US" sz="3990" spc="-39">
                  <a:solidFill>
                    <a:srgbClr val="FFFFFF"/>
                  </a:solidFill>
                  <a:latin typeface="Assistant"/>
                </a:rPr>
                <a:t>Our dataset is about  the breast cancer has 5 futures (mean radius, mean texture, mean perimeter, mean area,  mean smoothness)</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4494633">
            <a:off x="502614" y="8844802"/>
            <a:ext cx="1793195" cy="1699052"/>
          </a:xfrm>
          <a:custGeom>
            <a:avLst/>
            <a:gdLst/>
            <a:ahLst/>
            <a:cxnLst/>
            <a:rect l="l" t="t" r="r" b="b"/>
            <a:pathLst>
              <a:path w="1793195" h="1699052">
                <a:moveTo>
                  <a:pt x="0" y="0"/>
                </a:moveTo>
                <a:lnTo>
                  <a:pt x="1793195" y="0"/>
                </a:lnTo>
                <a:lnTo>
                  <a:pt x="1793195" y="1699052"/>
                </a:lnTo>
                <a:lnTo>
                  <a:pt x="0" y="1699052"/>
                </a:lnTo>
                <a:lnTo>
                  <a:pt x="0" y="0"/>
                </a:lnTo>
                <a:close/>
              </a:path>
            </a:pathLst>
          </a:custGeom>
          <a:blipFill>
            <a:blip r:embed="rId2"/>
            <a:stretch>
              <a:fillRect/>
            </a:stretch>
          </a:blipFill>
        </p:spPr>
        <p:txBody>
          <a:bodyPr/>
          <a:lstStyle/>
          <a:p>
            <a:endParaRPr lang="en-US"/>
          </a:p>
        </p:txBody>
      </p:sp>
      <p:sp>
        <p:nvSpPr>
          <p:cNvPr id="3" name="Freeform 3"/>
          <p:cNvSpPr/>
          <p:nvPr/>
        </p:nvSpPr>
        <p:spPr>
          <a:xfrm>
            <a:off x="-1213644" y="-550315"/>
            <a:ext cx="5225712" cy="4650884"/>
          </a:xfrm>
          <a:custGeom>
            <a:avLst/>
            <a:gdLst/>
            <a:ahLst/>
            <a:cxnLst/>
            <a:rect l="l" t="t" r="r" b="b"/>
            <a:pathLst>
              <a:path w="5225712" h="4650884">
                <a:moveTo>
                  <a:pt x="0" y="0"/>
                </a:moveTo>
                <a:lnTo>
                  <a:pt x="5225712" y="0"/>
                </a:lnTo>
                <a:lnTo>
                  <a:pt x="5225712" y="4650884"/>
                </a:lnTo>
                <a:lnTo>
                  <a:pt x="0" y="4650884"/>
                </a:lnTo>
                <a:lnTo>
                  <a:pt x="0" y="0"/>
                </a:lnTo>
                <a:close/>
              </a:path>
            </a:pathLst>
          </a:custGeom>
          <a:blipFill>
            <a:blip r:embed="rId3"/>
            <a:stretch>
              <a:fillRect/>
            </a:stretch>
          </a:blipFill>
        </p:spPr>
        <p:txBody>
          <a:bodyPr/>
          <a:lstStyle/>
          <a:p>
            <a:endParaRPr lang="en-US"/>
          </a:p>
        </p:txBody>
      </p:sp>
      <p:sp>
        <p:nvSpPr>
          <p:cNvPr id="4" name="Freeform 4"/>
          <p:cNvSpPr/>
          <p:nvPr/>
        </p:nvSpPr>
        <p:spPr>
          <a:xfrm rot="313119">
            <a:off x="1045882" y="4863657"/>
            <a:ext cx="4831896" cy="4620500"/>
          </a:xfrm>
          <a:custGeom>
            <a:avLst/>
            <a:gdLst/>
            <a:ahLst/>
            <a:cxnLst/>
            <a:rect l="l" t="t" r="r" b="b"/>
            <a:pathLst>
              <a:path w="4831896" h="4620500">
                <a:moveTo>
                  <a:pt x="0" y="0"/>
                </a:moveTo>
                <a:lnTo>
                  <a:pt x="4831896" y="0"/>
                </a:lnTo>
                <a:lnTo>
                  <a:pt x="4831896" y="4620501"/>
                </a:lnTo>
                <a:lnTo>
                  <a:pt x="0" y="4620501"/>
                </a:lnTo>
                <a:lnTo>
                  <a:pt x="0" y="0"/>
                </a:lnTo>
                <a:close/>
              </a:path>
            </a:pathLst>
          </a:custGeom>
          <a:blipFill>
            <a:blip r:embed="rId4"/>
            <a:stretch>
              <a:fillRect/>
            </a:stretch>
          </a:blipFill>
        </p:spPr>
        <p:txBody>
          <a:bodyPr/>
          <a:lstStyle/>
          <a:p>
            <a:endParaRPr lang="en-US"/>
          </a:p>
        </p:txBody>
      </p:sp>
      <p:grpSp>
        <p:nvGrpSpPr>
          <p:cNvPr id="5" name="Group 5"/>
          <p:cNvGrpSpPr/>
          <p:nvPr/>
        </p:nvGrpSpPr>
        <p:grpSpPr>
          <a:xfrm>
            <a:off x="6077896" y="658817"/>
            <a:ext cx="12568843" cy="9035511"/>
            <a:chOff x="0" y="0"/>
            <a:chExt cx="16758457" cy="12047348"/>
          </a:xfrm>
        </p:grpSpPr>
        <p:sp>
          <p:nvSpPr>
            <p:cNvPr id="6" name="TextBox 6"/>
            <p:cNvSpPr txBox="1"/>
            <p:nvPr/>
          </p:nvSpPr>
          <p:spPr>
            <a:xfrm>
              <a:off x="0" y="2189765"/>
              <a:ext cx="16758457" cy="1630261"/>
            </a:xfrm>
            <a:prstGeom prst="rect">
              <a:avLst/>
            </a:prstGeom>
          </p:spPr>
          <p:txBody>
            <a:bodyPr lIns="0" tIns="0" rIns="0" bIns="0" rtlCol="0" anchor="t">
              <a:spAutoFit/>
            </a:bodyPr>
            <a:lstStyle/>
            <a:p>
              <a:pPr>
                <a:lnSpc>
                  <a:spcPts val="9669"/>
                </a:lnSpc>
              </a:pPr>
              <a:r>
                <a:rPr lang="en-US" sz="8194">
                  <a:solidFill>
                    <a:srgbClr val="FFFFFF"/>
                  </a:solidFill>
                  <a:latin typeface="HK Grotesk Bold"/>
                </a:rPr>
                <a:t>Removing the outliers</a:t>
              </a:r>
            </a:p>
          </p:txBody>
        </p:sp>
        <p:sp>
          <p:nvSpPr>
            <p:cNvPr id="7" name="TextBox 7"/>
            <p:cNvSpPr txBox="1"/>
            <p:nvPr/>
          </p:nvSpPr>
          <p:spPr>
            <a:xfrm>
              <a:off x="0" y="9525"/>
              <a:ext cx="3537402" cy="1402736"/>
            </a:xfrm>
            <a:prstGeom prst="rect">
              <a:avLst/>
            </a:prstGeom>
          </p:spPr>
          <p:txBody>
            <a:bodyPr lIns="0" tIns="0" rIns="0" bIns="0" rtlCol="0" anchor="t">
              <a:spAutoFit/>
            </a:bodyPr>
            <a:lstStyle/>
            <a:p>
              <a:pPr marL="0" lvl="0" indent="0" algn="l">
                <a:lnSpc>
                  <a:spcPts val="8313"/>
                </a:lnSpc>
                <a:spcBef>
                  <a:spcPct val="0"/>
                </a:spcBef>
              </a:pPr>
              <a:r>
                <a:rPr lang="en-US" sz="7044" u="none">
                  <a:solidFill>
                    <a:srgbClr val="FFFFFF">
                      <a:alpha val="60000"/>
                    </a:srgbClr>
                  </a:solidFill>
                  <a:latin typeface="HK Grotesk Bold"/>
                </a:rPr>
                <a:t>02</a:t>
              </a:r>
            </a:p>
          </p:txBody>
        </p:sp>
        <p:sp>
          <p:nvSpPr>
            <p:cNvPr id="8" name="TextBox 8"/>
            <p:cNvSpPr txBox="1"/>
            <p:nvPr/>
          </p:nvSpPr>
          <p:spPr>
            <a:xfrm>
              <a:off x="0" y="4587884"/>
              <a:ext cx="10604886" cy="7459464"/>
            </a:xfrm>
            <a:prstGeom prst="rect">
              <a:avLst/>
            </a:prstGeom>
          </p:spPr>
          <p:txBody>
            <a:bodyPr lIns="0" tIns="0" rIns="0" bIns="0" rtlCol="0" anchor="t">
              <a:spAutoFit/>
            </a:bodyPr>
            <a:lstStyle/>
            <a:p>
              <a:pPr>
                <a:lnSpc>
                  <a:spcPts val="5586"/>
                </a:lnSpc>
              </a:pPr>
              <a:r>
                <a:rPr lang="en-US" sz="3990" spc="-39">
                  <a:solidFill>
                    <a:srgbClr val="FFFFFF"/>
                  </a:solidFill>
                  <a:latin typeface="Assistant"/>
                </a:rPr>
                <a:t>The Empirical Rule states that 99.7% of the data falls within three standard deviations away from the mean.</a:t>
              </a:r>
            </a:p>
            <a:p>
              <a:pPr>
                <a:lnSpc>
                  <a:spcPts val="5586"/>
                </a:lnSpc>
              </a:pPr>
              <a:r>
                <a:rPr lang="en-US" sz="3990" spc="-39">
                  <a:solidFill>
                    <a:srgbClr val="FFFFFF"/>
                  </a:solidFill>
                  <a:latin typeface="Assistant"/>
                </a:rPr>
                <a:t>We used the z-score method to remove the data points that are more than three standard deviations away from the mean.</a:t>
              </a:r>
            </a:p>
            <a:p>
              <a:pPr>
                <a:lnSpc>
                  <a:spcPts val="5586"/>
                </a:lnSpc>
                <a:spcBef>
                  <a:spcPct val="0"/>
                </a:spcBef>
              </a:pPr>
              <a:endParaRPr lang="en-US" sz="3990" spc="-39">
                <a:solidFill>
                  <a:srgbClr val="FFFFFF"/>
                </a:solidFill>
                <a:latin typeface="Assistant"/>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5624184">
            <a:off x="12210493" y="-1841530"/>
            <a:ext cx="9054625" cy="8058616"/>
          </a:xfrm>
          <a:custGeom>
            <a:avLst/>
            <a:gdLst/>
            <a:ahLst/>
            <a:cxnLst/>
            <a:rect l="l" t="t" r="r" b="b"/>
            <a:pathLst>
              <a:path w="9054625" h="8058616">
                <a:moveTo>
                  <a:pt x="0" y="0"/>
                </a:moveTo>
                <a:lnTo>
                  <a:pt x="9054625" y="0"/>
                </a:lnTo>
                <a:lnTo>
                  <a:pt x="9054625" y="8058617"/>
                </a:lnTo>
                <a:lnTo>
                  <a:pt x="0" y="8058617"/>
                </a:lnTo>
                <a:lnTo>
                  <a:pt x="0" y="0"/>
                </a:lnTo>
                <a:close/>
              </a:path>
            </a:pathLst>
          </a:custGeom>
          <a:blipFill>
            <a:blip r:embed="rId2"/>
            <a:stretch>
              <a:fillRect/>
            </a:stretch>
          </a:blipFill>
        </p:spPr>
        <p:txBody>
          <a:bodyPr/>
          <a:lstStyle/>
          <a:p>
            <a:endParaRPr lang="en-US"/>
          </a:p>
        </p:txBody>
      </p:sp>
      <p:sp>
        <p:nvSpPr>
          <p:cNvPr id="3" name="Freeform 3"/>
          <p:cNvSpPr/>
          <p:nvPr/>
        </p:nvSpPr>
        <p:spPr>
          <a:xfrm rot="-5017281">
            <a:off x="13765481" y="8774275"/>
            <a:ext cx="1811240" cy="1716150"/>
          </a:xfrm>
          <a:custGeom>
            <a:avLst/>
            <a:gdLst/>
            <a:ahLst/>
            <a:cxnLst/>
            <a:rect l="l" t="t" r="r" b="b"/>
            <a:pathLst>
              <a:path w="1811240" h="1716150">
                <a:moveTo>
                  <a:pt x="0" y="0"/>
                </a:moveTo>
                <a:lnTo>
                  <a:pt x="1811240" y="0"/>
                </a:lnTo>
                <a:lnTo>
                  <a:pt x="1811240" y="1716150"/>
                </a:lnTo>
                <a:lnTo>
                  <a:pt x="0" y="1716150"/>
                </a:lnTo>
                <a:lnTo>
                  <a:pt x="0" y="0"/>
                </a:lnTo>
                <a:close/>
              </a:path>
            </a:pathLst>
          </a:custGeom>
          <a:blipFill>
            <a:blip r:embed="rId3"/>
            <a:stretch>
              <a:fillRect/>
            </a:stretch>
          </a:blipFill>
        </p:spPr>
        <p:txBody>
          <a:bodyPr/>
          <a:lstStyle/>
          <a:p>
            <a:endParaRPr lang="en-US"/>
          </a:p>
        </p:txBody>
      </p:sp>
      <p:sp>
        <p:nvSpPr>
          <p:cNvPr id="4" name="Freeform 4"/>
          <p:cNvSpPr/>
          <p:nvPr/>
        </p:nvSpPr>
        <p:spPr>
          <a:xfrm rot="-10567437">
            <a:off x="16393194" y="7446392"/>
            <a:ext cx="3789612" cy="3623816"/>
          </a:xfrm>
          <a:custGeom>
            <a:avLst/>
            <a:gdLst/>
            <a:ahLst/>
            <a:cxnLst/>
            <a:rect l="l" t="t" r="r" b="b"/>
            <a:pathLst>
              <a:path w="3789612" h="3623816">
                <a:moveTo>
                  <a:pt x="0" y="0"/>
                </a:moveTo>
                <a:lnTo>
                  <a:pt x="3789612" y="0"/>
                </a:lnTo>
                <a:lnTo>
                  <a:pt x="3789612" y="3623816"/>
                </a:lnTo>
                <a:lnTo>
                  <a:pt x="0" y="3623816"/>
                </a:lnTo>
                <a:lnTo>
                  <a:pt x="0" y="0"/>
                </a:lnTo>
                <a:close/>
              </a:path>
            </a:pathLst>
          </a:custGeom>
          <a:blipFill>
            <a:blip r:embed="rId4"/>
            <a:stretch>
              <a:fillRect/>
            </a:stretch>
          </a:blipFill>
        </p:spPr>
        <p:txBody>
          <a:bodyPr/>
          <a:lstStyle/>
          <a:p>
            <a:endParaRPr lang="en-US"/>
          </a:p>
        </p:txBody>
      </p:sp>
      <p:grpSp>
        <p:nvGrpSpPr>
          <p:cNvPr id="5" name="Group 5"/>
          <p:cNvGrpSpPr/>
          <p:nvPr/>
        </p:nvGrpSpPr>
        <p:grpSpPr>
          <a:xfrm>
            <a:off x="580407" y="285847"/>
            <a:ext cx="15260812" cy="9346503"/>
            <a:chOff x="0" y="0"/>
            <a:chExt cx="20347750" cy="12462004"/>
          </a:xfrm>
        </p:grpSpPr>
        <p:sp>
          <p:nvSpPr>
            <p:cNvPr id="6" name="TextBox 6"/>
            <p:cNvSpPr txBox="1"/>
            <p:nvPr/>
          </p:nvSpPr>
          <p:spPr>
            <a:xfrm>
              <a:off x="0" y="1828590"/>
              <a:ext cx="20347750" cy="2727335"/>
            </a:xfrm>
            <a:prstGeom prst="rect">
              <a:avLst/>
            </a:prstGeom>
          </p:spPr>
          <p:txBody>
            <a:bodyPr lIns="0" tIns="0" rIns="0" bIns="0" rtlCol="0" anchor="t">
              <a:spAutoFit/>
            </a:bodyPr>
            <a:lstStyle/>
            <a:p>
              <a:pPr>
                <a:lnSpc>
                  <a:spcPts val="8109"/>
                </a:lnSpc>
              </a:pPr>
              <a:r>
                <a:rPr lang="en-US" sz="6872">
                  <a:solidFill>
                    <a:srgbClr val="FFFFFF"/>
                  </a:solidFill>
                  <a:latin typeface="HK Grotesk Bold"/>
                </a:rPr>
                <a:t>Calculating the Pearson Correlation Coefficients</a:t>
              </a:r>
            </a:p>
          </p:txBody>
        </p:sp>
        <p:sp>
          <p:nvSpPr>
            <p:cNvPr id="7" name="TextBox 7"/>
            <p:cNvSpPr txBox="1"/>
            <p:nvPr/>
          </p:nvSpPr>
          <p:spPr>
            <a:xfrm>
              <a:off x="0" y="9525"/>
              <a:ext cx="4295036" cy="1174953"/>
            </a:xfrm>
            <a:prstGeom prst="rect">
              <a:avLst/>
            </a:prstGeom>
          </p:spPr>
          <p:txBody>
            <a:bodyPr lIns="0" tIns="0" rIns="0" bIns="0" rtlCol="0" anchor="t">
              <a:spAutoFit/>
            </a:bodyPr>
            <a:lstStyle/>
            <a:p>
              <a:pPr marL="0" lvl="0" indent="0" algn="l">
                <a:lnSpc>
                  <a:spcPts val="6972"/>
                </a:lnSpc>
                <a:spcBef>
                  <a:spcPct val="0"/>
                </a:spcBef>
              </a:pPr>
              <a:r>
                <a:rPr lang="en-US" sz="5908">
                  <a:solidFill>
                    <a:srgbClr val="FFFFFF">
                      <a:alpha val="60000"/>
                    </a:srgbClr>
                  </a:solidFill>
                  <a:latin typeface="HK Grotesk Bold"/>
                </a:rPr>
                <a:t>03</a:t>
              </a:r>
            </a:p>
          </p:txBody>
        </p:sp>
        <p:sp>
          <p:nvSpPr>
            <p:cNvPr id="8" name="TextBox 8"/>
            <p:cNvSpPr txBox="1"/>
            <p:nvPr/>
          </p:nvSpPr>
          <p:spPr>
            <a:xfrm>
              <a:off x="0" y="5197170"/>
              <a:ext cx="12876219" cy="7264834"/>
            </a:xfrm>
            <a:prstGeom prst="rect">
              <a:avLst/>
            </a:prstGeom>
          </p:spPr>
          <p:txBody>
            <a:bodyPr lIns="0" tIns="0" rIns="0" bIns="0" rtlCol="0" anchor="t">
              <a:spAutoFit/>
            </a:bodyPr>
            <a:lstStyle/>
            <a:p>
              <a:pPr>
                <a:lnSpc>
                  <a:spcPts val="4838"/>
                </a:lnSpc>
              </a:pPr>
              <a:r>
                <a:rPr lang="en-US" sz="3455" spc="-34">
                  <a:solidFill>
                    <a:srgbClr val="FFFFFF"/>
                  </a:solidFill>
                  <a:latin typeface="Assistant"/>
                </a:rPr>
                <a:t>We chose the features that are not correlated which helps in:</a:t>
              </a:r>
            </a:p>
            <a:p>
              <a:pPr marL="746139" lvl="1" indent="-373070">
                <a:lnSpc>
                  <a:spcPts val="4838"/>
                </a:lnSpc>
                <a:buFont typeface="Arial"/>
                <a:buChar char="•"/>
              </a:pPr>
              <a:r>
                <a:rPr lang="en-US" sz="3455" spc="-34">
                  <a:solidFill>
                    <a:srgbClr val="FFFFFF"/>
                  </a:solidFill>
                  <a:latin typeface="Assistant Semi-Bold"/>
                </a:rPr>
                <a:t>A</a:t>
              </a:r>
              <a:r>
                <a:rPr lang="en-US" sz="3455" spc="-34">
                  <a:solidFill>
                    <a:srgbClr val="FFFFFF"/>
                  </a:solidFill>
                  <a:latin typeface="Assistant Bold"/>
                </a:rPr>
                <a:t>voiding Redundancy:</a:t>
              </a:r>
              <a:r>
                <a:rPr lang="en-US" sz="3455" spc="-34">
                  <a:solidFill>
                    <a:srgbClr val="FFFFFF"/>
                  </a:solidFill>
                  <a:latin typeface="Assistant"/>
                </a:rPr>
                <a:t> Independent features ensure that you are not duplicating information. If two features are highly correlated and contain essentially the same information, one of them is redundant. Therefore can help keep the model as simple as possible while maintaining predictive accuracy.</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5624184">
            <a:off x="14381175" y="-2761710"/>
            <a:ext cx="9054625" cy="8058616"/>
          </a:xfrm>
          <a:custGeom>
            <a:avLst/>
            <a:gdLst/>
            <a:ahLst/>
            <a:cxnLst/>
            <a:rect l="l" t="t" r="r" b="b"/>
            <a:pathLst>
              <a:path w="9054625" h="8058616">
                <a:moveTo>
                  <a:pt x="0" y="0"/>
                </a:moveTo>
                <a:lnTo>
                  <a:pt x="9054625" y="0"/>
                </a:lnTo>
                <a:lnTo>
                  <a:pt x="9054625" y="8058616"/>
                </a:lnTo>
                <a:lnTo>
                  <a:pt x="0" y="8058616"/>
                </a:lnTo>
                <a:lnTo>
                  <a:pt x="0" y="0"/>
                </a:lnTo>
                <a:close/>
              </a:path>
            </a:pathLst>
          </a:custGeom>
          <a:blipFill>
            <a:blip r:embed="rId2"/>
            <a:stretch>
              <a:fillRect/>
            </a:stretch>
          </a:blipFill>
        </p:spPr>
        <p:txBody>
          <a:bodyPr/>
          <a:lstStyle/>
          <a:p>
            <a:endParaRPr lang="en-US"/>
          </a:p>
        </p:txBody>
      </p:sp>
      <p:sp>
        <p:nvSpPr>
          <p:cNvPr id="3" name="Freeform 3"/>
          <p:cNvSpPr/>
          <p:nvPr/>
        </p:nvSpPr>
        <p:spPr>
          <a:xfrm rot="-10567437">
            <a:off x="16581949" y="7912151"/>
            <a:ext cx="3789612" cy="3623816"/>
          </a:xfrm>
          <a:custGeom>
            <a:avLst/>
            <a:gdLst/>
            <a:ahLst/>
            <a:cxnLst/>
            <a:rect l="l" t="t" r="r" b="b"/>
            <a:pathLst>
              <a:path w="3789612" h="3623816">
                <a:moveTo>
                  <a:pt x="0" y="0"/>
                </a:moveTo>
                <a:lnTo>
                  <a:pt x="3789612" y="0"/>
                </a:lnTo>
                <a:lnTo>
                  <a:pt x="3789612" y="3623816"/>
                </a:lnTo>
                <a:lnTo>
                  <a:pt x="0" y="3623816"/>
                </a:lnTo>
                <a:lnTo>
                  <a:pt x="0" y="0"/>
                </a:lnTo>
                <a:close/>
              </a:path>
            </a:pathLst>
          </a:custGeom>
          <a:blipFill>
            <a:blip r:embed="rId3"/>
            <a:stretch>
              <a:fillRect/>
            </a:stretch>
          </a:blipFill>
        </p:spPr>
        <p:txBody>
          <a:bodyPr/>
          <a:lstStyle/>
          <a:p>
            <a:endParaRPr lang="en-US"/>
          </a:p>
        </p:txBody>
      </p:sp>
      <p:grpSp>
        <p:nvGrpSpPr>
          <p:cNvPr id="4" name="Group 4"/>
          <p:cNvGrpSpPr/>
          <p:nvPr/>
        </p:nvGrpSpPr>
        <p:grpSpPr>
          <a:xfrm>
            <a:off x="199146" y="328997"/>
            <a:ext cx="26427702" cy="6087694"/>
            <a:chOff x="0" y="0"/>
            <a:chExt cx="35236936" cy="8116925"/>
          </a:xfrm>
        </p:grpSpPr>
        <p:sp>
          <p:nvSpPr>
            <p:cNvPr id="5" name="TextBox 5"/>
            <p:cNvSpPr txBox="1"/>
            <p:nvPr/>
          </p:nvSpPr>
          <p:spPr>
            <a:xfrm>
              <a:off x="0" y="1898182"/>
              <a:ext cx="35236936" cy="1410957"/>
            </a:xfrm>
            <a:prstGeom prst="rect">
              <a:avLst/>
            </a:prstGeom>
          </p:spPr>
          <p:txBody>
            <a:bodyPr lIns="0" tIns="0" rIns="0" bIns="0" rtlCol="0" anchor="t">
              <a:spAutoFit/>
            </a:bodyPr>
            <a:lstStyle/>
            <a:p>
              <a:pPr>
                <a:lnSpc>
                  <a:spcPts val="8376"/>
                </a:lnSpc>
              </a:pPr>
              <a:r>
                <a:rPr lang="en-US" sz="7098">
                  <a:solidFill>
                    <a:srgbClr val="FFFFFF"/>
                  </a:solidFill>
                  <a:latin typeface="HK Grotesk Bold"/>
                </a:rPr>
                <a:t>Data Visualization and Standardization</a:t>
              </a:r>
            </a:p>
          </p:txBody>
        </p:sp>
        <p:sp>
          <p:nvSpPr>
            <p:cNvPr id="6" name="TextBox 6"/>
            <p:cNvSpPr txBox="1"/>
            <p:nvPr/>
          </p:nvSpPr>
          <p:spPr>
            <a:xfrm>
              <a:off x="0" y="0"/>
              <a:ext cx="7437869" cy="1223387"/>
            </a:xfrm>
            <a:prstGeom prst="rect">
              <a:avLst/>
            </a:prstGeom>
          </p:spPr>
          <p:txBody>
            <a:bodyPr lIns="0" tIns="0" rIns="0" bIns="0" rtlCol="0" anchor="t">
              <a:spAutoFit/>
            </a:bodyPr>
            <a:lstStyle/>
            <a:p>
              <a:pPr marL="0" lvl="0" indent="0" algn="l">
                <a:lnSpc>
                  <a:spcPts val="7201"/>
                </a:lnSpc>
                <a:spcBef>
                  <a:spcPct val="0"/>
                </a:spcBef>
              </a:pPr>
              <a:r>
                <a:rPr lang="en-US" sz="6102">
                  <a:solidFill>
                    <a:srgbClr val="FFFFFF">
                      <a:alpha val="60000"/>
                    </a:srgbClr>
                  </a:solidFill>
                  <a:latin typeface="HK Grotesk Bold"/>
                </a:rPr>
                <a:t>04</a:t>
              </a:r>
            </a:p>
          </p:txBody>
        </p:sp>
        <p:sp>
          <p:nvSpPr>
            <p:cNvPr id="7" name="TextBox 7"/>
            <p:cNvSpPr txBox="1"/>
            <p:nvPr/>
          </p:nvSpPr>
          <p:spPr>
            <a:xfrm>
              <a:off x="0" y="3983164"/>
              <a:ext cx="22298215" cy="4133761"/>
            </a:xfrm>
            <a:prstGeom prst="rect">
              <a:avLst/>
            </a:prstGeom>
          </p:spPr>
          <p:txBody>
            <a:bodyPr lIns="0" tIns="0" rIns="0" bIns="0" rtlCol="0" anchor="t">
              <a:spAutoFit/>
            </a:bodyPr>
            <a:lstStyle/>
            <a:p>
              <a:pPr>
                <a:lnSpc>
                  <a:spcPts val="4997"/>
                </a:lnSpc>
              </a:pPr>
              <a:r>
                <a:rPr lang="en-US" sz="3569" spc="-35">
                  <a:solidFill>
                    <a:srgbClr val="FFFFFF"/>
                  </a:solidFill>
                  <a:latin typeface="Assistant"/>
                </a:rPr>
                <a:t> Subsequently, the selected data is normalized by subtracting the mean and dividing by the standard deviation.</a:t>
              </a:r>
            </a:p>
            <a:p>
              <a:pPr>
                <a:lnSpc>
                  <a:spcPts val="4997"/>
                </a:lnSpc>
              </a:pPr>
              <a:r>
                <a:rPr lang="en-US" sz="3569" spc="-35">
                  <a:solidFill>
                    <a:srgbClr val="FFFFFF"/>
                  </a:solidFill>
                  <a:latin typeface="Assistant"/>
                </a:rPr>
                <a:t>The purpose of standardization is to scale and standardize data, making it easier for machine learning algorithms to process and compare different features with varying scales.</a:t>
              </a:r>
            </a:p>
            <a:p>
              <a:pPr>
                <a:lnSpc>
                  <a:spcPts val="4997"/>
                </a:lnSpc>
              </a:pPr>
              <a:endParaRPr lang="en-US" sz="3569" spc="-35">
                <a:solidFill>
                  <a:srgbClr val="FFFFFF"/>
                </a:solidFill>
                <a:latin typeface="Assistant"/>
              </a:endParaRPr>
            </a:p>
          </p:txBody>
        </p:sp>
      </p:grpSp>
      <p:sp>
        <p:nvSpPr>
          <p:cNvPr id="8" name="Freeform 8"/>
          <p:cNvSpPr/>
          <p:nvPr/>
        </p:nvSpPr>
        <p:spPr>
          <a:xfrm>
            <a:off x="4104427" y="6416691"/>
            <a:ext cx="10079146" cy="3610771"/>
          </a:xfrm>
          <a:custGeom>
            <a:avLst/>
            <a:gdLst/>
            <a:ahLst/>
            <a:cxnLst/>
            <a:rect l="l" t="t" r="r" b="b"/>
            <a:pathLst>
              <a:path w="10079146" h="3610771">
                <a:moveTo>
                  <a:pt x="0" y="0"/>
                </a:moveTo>
                <a:lnTo>
                  <a:pt x="10079146" y="0"/>
                </a:lnTo>
                <a:lnTo>
                  <a:pt x="10079146" y="3610771"/>
                </a:lnTo>
                <a:lnTo>
                  <a:pt x="0" y="3610771"/>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4494633">
            <a:off x="-87245" y="9151529"/>
            <a:ext cx="1793195" cy="1699052"/>
          </a:xfrm>
          <a:custGeom>
            <a:avLst/>
            <a:gdLst/>
            <a:ahLst/>
            <a:cxnLst/>
            <a:rect l="l" t="t" r="r" b="b"/>
            <a:pathLst>
              <a:path w="1793195" h="1699052">
                <a:moveTo>
                  <a:pt x="0" y="0"/>
                </a:moveTo>
                <a:lnTo>
                  <a:pt x="1793195" y="0"/>
                </a:lnTo>
                <a:lnTo>
                  <a:pt x="1793195" y="1699052"/>
                </a:lnTo>
                <a:lnTo>
                  <a:pt x="0" y="1699052"/>
                </a:lnTo>
                <a:lnTo>
                  <a:pt x="0" y="0"/>
                </a:lnTo>
                <a:close/>
              </a:path>
            </a:pathLst>
          </a:custGeom>
          <a:blipFill>
            <a:blip r:embed="rId2"/>
            <a:stretch>
              <a:fillRect/>
            </a:stretch>
          </a:blipFill>
        </p:spPr>
        <p:txBody>
          <a:bodyPr/>
          <a:lstStyle/>
          <a:p>
            <a:endParaRPr lang="en-US"/>
          </a:p>
        </p:txBody>
      </p:sp>
      <p:sp>
        <p:nvSpPr>
          <p:cNvPr id="3" name="Freeform 3"/>
          <p:cNvSpPr/>
          <p:nvPr/>
        </p:nvSpPr>
        <p:spPr>
          <a:xfrm>
            <a:off x="-1213644" y="-550315"/>
            <a:ext cx="5225712" cy="4650884"/>
          </a:xfrm>
          <a:custGeom>
            <a:avLst/>
            <a:gdLst/>
            <a:ahLst/>
            <a:cxnLst/>
            <a:rect l="l" t="t" r="r" b="b"/>
            <a:pathLst>
              <a:path w="5225712" h="4650884">
                <a:moveTo>
                  <a:pt x="0" y="0"/>
                </a:moveTo>
                <a:lnTo>
                  <a:pt x="5225712" y="0"/>
                </a:lnTo>
                <a:lnTo>
                  <a:pt x="5225712" y="4650884"/>
                </a:lnTo>
                <a:lnTo>
                  <a:pt x="0" y="4650884"/>
                </a:lnTo>
                <a:lnTo>
                  <a:pt x="0" y="0"/>
                </a:lnTo>
                <a:close/>
              </a:path>
            </a:pathLst>
          </a:custGeom>
          <a:blipFill>
            <a:blip r:embed="rId3"/>
            <a:stretch>
              <a:fillRect/>
            </a:stretch>
          </a:blipFill>
        </p:spPr>
        <p:txBody>
          <a:bodyPr/>
          <a:lstStyle/>
          <a:p>
            <a:endParaRPr lang="en-US"/>
          </a:p>
        </p:txBody>
      </p:sp>
      <p:sp>
        <p:nvSpPr>
          <p:cNvPr id="4" name="Freeform 4"/>
          <p:cNvSpPr/>
          <p:nvPr/>
        </p:nvSpPr>
        <p:spPr>
          <a:xfrm rot="313119">
            <a:off x="200118" y="4863657"/>
            <a:ext cx="4831896" cy="4620500"/>
          </a:xfrm>
          <a:custGeom>
            <a:avLst/>
            <a:gdLst/>
            <a:ahLst/>
            <a:cxnLst/>
            <a:rect l="l" t="t" r="r" b="b"/>
            <a:pathLst>
              <a:path w="4831896" h="4620500">
                <a:moveTo>
                  <a:pt x="0" y="0"/>
                </a:moveTo>
                <a:lnTo>
                  <a:pt x="4831896" y="0"/>
                </a:lnTo>
                <a:lnTo>
                  <a:pt x="4831896" y="4620501"/>
                </a:lnTo>
                <a:lnTo>
                  <a:pt x="0" y="4620501"/>
                </a:lnTo>
                <a:lnTo>
                  <a:pt x="0" y="0"/>
                </a:lnTo>
                <a:close/>
              </a:path>
            </a:pathLst>
          </a:custGeom>
          <a:blipFill>
            <a:blip r:embed="rId4"/>
            <a:stretch>
              <a:fillRect/>
            </a:stretch>
          </a:blipFill>
        </p:spPr>
        <p:txBody>
          <a:bodyPr/>
          <a:lstStyle/>
          <a:p>
            <a:endParaRPr lang="en-US"/>
          </a:p>
        </p:txBody>
      </p:sp>
      <p:grpSp>
        <p:nvGrpSpPr>
          <p:cNvPr id="5" name="Group 5"/>
          <p:cNvGrpSpPr/>
          <p:nvPr/>
        </p:nvGrpSpPr>
        <p:grpSpPr>
          <a:xfrm>
            <a:off x="5232133" y="220491"/>
            <a:ext cx="14148816" cy="10066509"/>
            <a:chOff x="0" y="0"/>
            <a:chExt cx="18865088" cy="13422012"/>
          </a:xfrm>
        </p:grpSpPr>
        <p:sp>
          <p:nvSpPr>
            <p:cNvPr id="6" name="TextBox 6"/>
            <p:cNvSpPr txBox="1"/>
            <p:nvPr/>
          </p:nvSpPr>
          <p:spPr>
            <a:xfrm>
              <a:off x="0" y="1945982"/>
              <a:ext cx="18865088" cy="2902425"/>
            </a:xfrm>
            <a:prstGeom prst="rect">
              <a:avLst/>
            </a:prstGeom>
          </p:spPr>
          <p:txBody>
            <a:bodyPr lIns="0" tIns="0" rIns="0" bIns="0" rtlCol="0" anchor="t">
              <a:spAutoFit/>
            </a:bodyPr>
            <a:lstStyle/>
            <a:p>
              <a:pPr>
                <a:lnSpc>
                  <a:spcPts val="8630"/>
                </a:lnSpc>
              </a:pPr>
              <a:r>
                <a:rPr lang="en-US" sz="7313">
                  <a:solidFill>
                    <a:srgbClr val="FFFFFF"/>
                  </a:solidFill>
                  <a:latin typeface="HK Grotesk Bold"/>
                </a:rPr>
                <a:t>Logistic Regression Model Training and Prediction</a:t>
              </a:r>
            </a:p>
          </p:txBody>
        </p:sp>
        <p:sp>
          <p:nvSpPr>
            <p:cNvPr id="7" name="TextBox 7"/>
            <p:cNvSpPr txBox="1"/>
            <p:nvPr/>
          </p:nvSpPr>
          <p:spPr>
            <a:xfrm>
              <a:off x="0" y="0"/>
              <a:ext cx="3982073" cy="1260520"/>
            </a:xfrm>
            <a:prstGeom prst="rect">
              <a:avLst/>
            </a:prstGeom>
          </p:spPr>
          <p:txBody>
            <a:bodyPr lIns="0" tIns="0" rIns="0" bIns="0" rtlCol="0" anchor="t">
              <a:spAutoFit/>
            </a:bodyPr>
            <a:lstStyle/>
            <a:p>
              <a:pPr marL="0" lvl="0" indent="0" algn="l">
                <a:lnSpc>
                  <a:spcPts val="7419"/>
                </a:lnSpc>
                <a:spcBef>
                  <a:spcPct val="0"/>
                </a:spcBef>
              </a:pPr>
              <a:r>
                <a:rPr lang="en-US" sz="6287" u="none">
                  <a:solidFill>
                    <a:srgbClr val="FFFFFF">
                      <a:alpha val="60000"/>
                    </a:srgbClr>
                  </a:solidFill>
                  <a:latin typeface="HK Grotesk Bold"/>
                </a:rPr>
                <a:t>05</a:t>
              </a:r>
            </a:p>
          </p:txBody>
        </p:sp>
        <p:sp>
          <p:nvSpPr>
            <p:cNvPr id="8" name="TextBox 8"/>
            <p:cNvSpPr txBox="1"/>
            <p:nvPr/>
          </p:nvSpPr>
          <p:spPr>
            <a:xfrm>
              <a:off x="0" y="5535101"/>
              <a:ext cx="11937978" cy="7886911"/>
            </a:xfrm>
            <a:prstGeom prst="rect">
              <a:avLst/>
            </a:prstGeom>
          </p:spPr>
          <p:txBody>
            <a:bodyPr lIns="0" tIns="0" rIns="0" bIns="0" rtlCol="0" anchor="t">
              <a:spAutoFit/>
            </a:bodyPr>
            <a:lstStyle/>
            <a:p>
              <a:pPr>
                <a:lnSpc>
                  <a:spcPts val="4736"/>
                </a:lnSpc>
              </a:pPr>
              <a:r>
                <a:rPr lang="en-US" sz="3382" spc="-33">
                  <a:solidFill>
                    <a:srgbClr val="FFFFFF"/>
                  </a:solidFill>
                  <a:latin typeface="Assistant"/>
                </a:rPr>
                <a:t>The dataset is divided into training and testing sets using a 80-20 split. </a:t>
              </a:r>
            </a:p>
            <a:p>
              <a:pPr>
                <a:lnSpc>
                  <a:spcPts val="4736"/>
                </a:lnSpc>
              </a:pPr>
              <a:r>
                <a:rPr lang="en-US" sz="3382" spc="-33">
                  <a:solidFill>
                    <a:srgbClr val="FFFFFF"/>
                  </a:solidFill>
                  <a:latin typeface="Assistant"/>
                </a:rPr>
                <a:t>A logistic regression model is initialized, and it's trained on the training data.</a:t>
              </a:r>
            </a:p>
            <a:p>
              <a:pPr>
                <a:lnSpc>
                  <a:spcPts val="4736"/>
                </a:lnSpc>
              </a:pPr>
              <a:r>
                <a:rPr lang="en-US" sz="3382" spc="-33">
                  <a:solidFill>
                    <a:srgbClr val="FFFFFF"/>
                  </a:solidFill>
                  <a:latin typeface="Assistant"/>
                </a:rPr>
                <a:t> The trained model is used to make predictions on the test set.</a:t>
              </a:r>
            </a:p>
            <a:p>
              <a:pPr>
                <a:lnSpc>
                  <a:spcPts val="4736"/>
                </a:lnSpc>
              </a:pPr>
              <a:r>
                <a:rPr lang="en-US" sz="3382" spc="-33">
                  <a:solidFill>
                    <a:srgbClr val="FFFFFF"/>
                  </a:solidFill>
                  <a:latin typeface="Assistant"/>
                </a:rPr>
                <a:t>These predictions are then used for evaluating the model's performance and assessing its ability to classify new data.</a:t>
              </a:r>
            </a:p>
            <a:p>
              <a:pPr>
                <a:lnSpc>
                  <a:spcPts val="4736"/>
                </a:lnSpc>
                <a:spcBef>
                  <a:spcPct val="0"/>
                </a:spcBef>
              </a:pPr>
              <a:endParaRPr lang="en-US" sz="3382" spc="-33">
                <a:solidFill>
                  <a:srgbClr val="FFFFFF"/>
                </a:solidFill>
                <a:latin typeface="Assistant"/>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1298824">
            <a:off x="13829345" y="5340938"/>
            <a:ext cx="6575294" cy="7268784"/>
          </a:xfrm>
          <a:custGeom>
            <a:avLst/>
            <a:gdLst/>
            <a:ahLst/>
            <a:cxnLst/>
            <a:rect l="l" t="t" r="r" b="b"/>
            <a:pathLst>
              <a:path w="6575294" h="7268784">
                <a:moveTo>
                  <a:pt x="0" y="0"/>
                </a:moveTo>
                <a:lnTo>
                  <a:pt x="6575295" y="0"/>
                </a:lnTo>
                <a:lnTo>
                  <a:pt x="6575295" y="7268784"/>
                </a:lnTo>
                <a:lnTo>
                  <a:pt x="0" y="7268784"/>
                </a:lnTo>
                <a:lnTo>
                  <a:pt x="0" y="0"/>
                </a:lnTo>
                <a:close/>
              </a:path>
            </a:pathLst>
          </a:custGeom>
          <a:blipFill>
            <a:blip r:embed="rId2"/>
            <a:stretch>
              <a:fillRect r="-381" b="-1174"/>
            </a:stretch>
          </a:blipFill>
        </p:spPr>
        <p:txBody>
          <a:bodyPr/>
          <a:lstStyle/>
          <a:p>
            <a:endParaRPr lang="en-US"/>
          </a:p>
        </p:txBody>
      </p:sp>
      <p:sp>
        <p:nvSpPr>
          <p:cNvPr id="3" name="Freeform 3"/>
          <p:cNvSpPr/>
          <p:nvPr/>
        </p:nvSpPr>
        <p:spPr>
          <a:xfrm rot="-2715964">
            <a:off x="9706648" y="9371665"/>
            <a:ext cx="1844500" cy="1747664"/>
          </a:xfrm>
          <a:custGeom>
            <a:avLst/>
            <a:gdLst/>
            <a:ahLst/>
            <a:cxnLst/>
            <a:rect l="l" t="t" r="r" b="b"/>
            <a:pathLst>
              <a:path w="1844500" h="1747664">
                <a:moveTo>
                  <a:pt x="0" y="0"/>
                </a:moveTo>
                <a:lnTo>
                  <a:pt x="1844501" y="0"/>
                </a:lnTo>
                <a:lnTo>
                  <a:pt x="1844501" y="1747665"/>
                </a:lnTo>
                <a:lnTo>
                  <a:pt x="0" y="1747665"/>
                </a:lnTo>
                <a:lnTo>
                  <a:pt x="0" y="0"/>
                </a:lnTo>
                <a:close/>
              </a:path>
            </a:pathLst>
          </a:custGeom>
          <a:blipFill>
            <a:blip r:embed="rId3"/>
            <a:stretch>
              <a:fillRect/>
            </a:stretch>
          </a:blipFill>
        </p:spPr>
        <p:txBody>
          <a:bodyPr/>
          <a:lstStyle/>
          <a:p>
            <a:endParaRPr lang="en-US"/>
          </a:p>
        </p:txBody>
      </p:sp>
      <p:sp>
        <p:nvSpPr>
          <p:cNvPr id="4" name="Freeform 4"/>
          <p:cNvSpPr/>
          <p:nvPr/>
        </p:nvSpPr>
        <p:spPr>
          <a:xfrm rot="-3378125">
            <a:off x="13179154" y="-1362141"/>
            <a:ext cx="4943405" cy="5723190"/>
          </a:xfrm>
          <a:custGeom>
            <a:avLst/>
            <a:gdLst/>
            <a:ahLst/>
            <a:cxnLst/>
            <a:rect l="l" t="t" r="r" b="b"/>
            <a:pathLst>
              <a:path w="4943405" h="5723190">
                <a:moveTo>
                  <a:pt x="0" y="0"/>
                </a:moveTo>
                <a:lnTo>
                  <a:pt x="4943405" y="0"/>
                </a:lnTo>
                <a:lnTo>
                  <a:pt x="4943405" y="5723190"/>
                </a:lnTo>
                <a:lnTo>
                  <a:pt x="0" y="5723190"/>
                </a:lnTo>
                <a:lnTo>
                  <a:pt x="0" y="0"/>
                </a:lnTo>
                <a:close/>
              </a:path>
            </a:pathLst>
          </a:custGeom>
          <a:blipFill>
            <a:blip r:embed="rId4"/>
            <a:stretch>
              <a:fillRect/>
            </a:stretch>
          </a:blipFill>
        </p:spPr>
        <p:txBody>
          <a:bodyPr/>
          <a:lstStyle/>
          <a:p>
            <a:endParaRPr lang="en-US"/>
          </a:p>
        </p:txBody>
      </p:sp>
      <p:grpSp>
        <p:nvGrpSpPr>
          <p:cNvPr id="5" name="Group 5"/>
          <p:cNvGrpSpPr/>
          <p:nvPr/>
        </p:nvGrpSpPr>
        <p:grpSpPr>
          <a:xfrm>
            <a:off x="502120" y="449374"/>
            <a:ext cx="21511110" cy="7463052"/>
            <a:chOff x="0" y="9525"/>
            <a:chExt cx="28681480" cy="9950736"/>
          </a:xfrm>
        </p:grpSpPr>
        <p:sp>
          <p:nvSpPr>
            <p:cNvPr id="6" name="TextBox 6"/>
            <p:cNvSpPr txBox="1"/>
            <p:nvPr/>
          </p:nvSpPr>
          <p:spPr>
            <a:xfrm>
              <a:off x="0" y="2189765"/>
              <a:ext cx="28681480" cy="1630261"/>
            </a:xfrm>
            <a:prstGeom prst="rect">
              <a:avLst/>
            </a:prstGeom>
          </p:spPr>
          <p:txBody>
            <a:bodyPr lIns="0" tIns="0" rIns="0" bIns="0" rtlCol="0" anchor="t">
              <a:spAutoFit/>
            </a:bodyPr>
            <a:lstStyle/>
            <a:p>
              <a:pPr>
                <a:lnSpc>
                  <a:spcPts val="9669"/>
                </a:lnSpc>
              </a:pPr>
              <a:r>
                <a:rPr lang="en-US" sz="8194">
                  <a:solidFill>
                    <a:srgbClr val="FFFFFF"/>
                  </a:solidFill>
                  <a:latin typeface="HK Grotesk Bold"/>
                </a:rPr>
                <a:t> Model Evaluation </a:t>
              </a:r>
            </a:p>
          </p:txBody>
        </p:sp>
        <p:sp>
          <p:nvSpPr>
            <p:cNvPr id="7" name="TextBox 7"/>
            <p:cNvSpPr txBox="1"/>
            <p:nvPr/>
          </p:nvSpPr>
          <p:spPr>
            <a:xfrm>
              <a:off x="0" y="9525"/>
              <a:ext cx="6054133" cy="1402736"/>
            </a:xfrm>
            <a:prstGeom prst="rect">
              <a:avLst/>
            </a:prstGeom>
          </p:spPr>
          <p:txBody>
            <a:bodyPr lIns="0" tIns="0" rIns="0" bIns="0" rtlCol="0" anchor="t">
              <a:spAutoFit/>
            </a:bodyPr>
            <a:lstStyle/>
            <a:p>
              <a:pPr marL="0" lvl="0" indent="0" algn="l">
                <a:lnSpc>
                  <a:spcPts val="8313"/>
                </a:lnSpc>
                <a:spcBef>
                  <a:spcPct val="0"/>
                </a:spcBef>
              </a:pPr>
              <a:r>
                <a:rPr lang="en-US" sz="7044" u="none">
                  <a:solidFill>
                    <a:srgbClr val="FFFFFF">
                      <a:alpha val="60000"/>
                    </a:srgbClr>
                  </a:solidFill>
                  <a:latin typeface="HK Grotesk Bold"/>
                </a:rPr>
                <a:t>06</a:t>
              </a:r>
            </a:p>
          </p:txBody>
        </p:sp>
        <p:sp>
          <p:nvSpPr>
            <p:cNvPr id="8" name="TextBox 8"/>
            <p:cNvSpPr txBox="1"/>
            <p:nvPr/>
          </p:nvSpPr>
          <p:spPr>
            <a:xfrm>
              <a:off x="0" y="4578360"/>
              <a:ext cx="18149871" cy="5381901"/>
            </a:xfrm>
            <a:prstGeom prst="rect">
              <a:avLst/>
            </a:prstGeom>
          </p:spPr>
          <p:txBody>
            <a:bodyPr lIns="0" tIns="0" rIns="0" bIns="0" rtlCol="0" anchor="t">
              <a:spAutoFit/>
            </a:bodyPr>
            <a:lstStyle/>
            <a:p>
              <a:pPr marL="818314" lvl="1" indent="-409157">
                <a:lnSpc>
                  <a:spcPts val="5306"/>
                </a:lnSpc>
                <a:buFont typeface="Arial"/>
                <a:buChar char="•"/>
              </a:pPr>
              <a:r>
                <a:rPr lang="en-US" sz="3790" spc="-37" dirty="0">
                  <a:solidFill>
                    <a:srgbClr val="FFFFFF"/>
                  </a:solidFill>
                  <a:latin typeface="Assistant Bold"/>
                </a:rPr>
                <a:t>RMSE</a:t>
              </a:r>
              <a:r>
                <a:rPr lang="en-US" sz="3790" spc="-37" dirty="0">
                  <a:solidFill>
                    <a:srgbClr val="FFFFFF"/>
                  </a:solidFill>
                  <a:latin typeface="Assistant"/>
                </a:rPr>
                <a:t> is calculated to measure the difference between predicted values  and actual target values.</a:t>
              </a:r>
            </a:p>
            <a:p>
              <a:pPr marL="818314" lvl="1" indent="-409157">
                <a:lnSpc>
                  <a:spcPts val="5306"/>
                </a:lnSpc>
                <a:buFont typeface="Arial"/>
                <a:buChar char="•"/>
              </a:pPr>
              <a:r>
                <a:rPr lang="en-US" sz="3790" spc="-37" dirty="0">
                  <a:solidFill>
                    <a:srgbClr val="FFFFFF"/>
                  </a:solidFill>
                  <a:latin typeface="Assistant"/>
                </a:rPr>
                <a:t>The accuracy score is determined to assess the model's overall classification performance. In our case it was 90% this means that the model has successfully classified most of the  </a:t>
              </a:r>
              <a:r>
                <a:rPr lang="en-US" sz="3790" spc="-37">
                  <a:solidFill>
                    <a:srgbClr val="FFFFFF"/>
                  </a:solidFill>
                  <a:latin typeface="Assistant"/>
                </a:rPr>
                <a:t>data points.</a:t>
              </a:r>
              <a:endParaRPr lang="en-US" sz="3790" spc="-37" dirty="0">
                <a:solidFill>
                  <a:srgbClr val="FFFFFF"/>
                </a:solidFill>
                <a:latin typeface="Assistant"/>
              </a:endParaRPr>
            </a:p>
            <a:p>
              <a:pPr>
                <a:lnSpc>
                  <a:spcPts val="5306"/>
                </a:lnSpc>
                <a:spcBef>
                  <a:spcPct val="0"/>
                </a:spcBef>
              </a:pPr>
              <a:endParaRPr lang="en-US" sz="3790" spc="-37" dirty="0">
                <a:solidFill>
                  <a:srgbClr val="FFFFFF"/>
                </a:solidFill>
                <a:latin typeface="Assistant"/>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Freeform 2"/>
          <p:cNvSpPr/>
          <p:nvPr/>
        </p:nvSpPr>
        <p:spPr>
          <a:xfrm rot="4494633">
            <a:off x="7828277" y="9031944"/>
            <a:ext cx="2604581" cy="2467841"/>
          </a:xfrm>
          <a:custGeom>
            <a:avLst/>
            <a:gdLst/>
            <a:ahLst/>
            <a:cxnLst/>
            <a:rect l="l" t="t" r="r" b="b"/>
            <a:pathLst>
              <a:path w="2604581" h="2467841">
                <a:moveTo>
                  <a:pt x="0" y="0"/>
                </a:moveTo>
                <a:lnTo>
                  <a:pt x="2604581" y="0"/>
                </a:lnTo>
                <a:lnTo>
                  <a:pt x="2604581" y="2467841"/>
                </a:lnTo>
                <a:lnTo>
                  <a:pt x="0" y="2467841"/>
                </a:lnTo>
                <a:lnTo>
                  <a:pt x="0" y="0"/>
                </a:lnTo>
                <a:close/>
              </a:path>
            </a:pathLst>
          </a:custGeom>
          <a:blipFill>
            <a:blip r:embed="rId2"/>
            <a:stretch>
              <a:fillRect/>
            </a:stretch>
          </a:blipFill>
        </p:spPr>
        <p:txBody>
          <a:bodyPr/>
          <a:lstStyle/>
          <a:p>
            <a:endParaRPr lang="en-US"/>
          </a:p>
        </p:txBody>
      </p:sp>
      <p:sp>
        <p:nvSpPr>
          <p:cNvPr id="3" name="Freeform 3"/>
          <p:cNvSpPr/>
          <p:nvPr/>
        </p:nvSpPr>
        <p:spPr>
          <a:xfrm rot="-9088749">
            <a:off x="1631143" y="-2578373"/>
            <a:ext cx="3903561" cy="3698625"/>
          </a:xfrm>
          <a:custGeom>
            <a:avLst/>
            <a:gdLst/>
            <a:ahLst/>
            <a:cxnLst/>
            <a:rect l="l" t="t" r="r" b="b"/>
            <a:pathLst>
              <a:path w="3903561" h="3698625">
                <a:moveTo>
                  <a:pt x="0" y="0"/>
                </a:moveTo>
                <a:lnTo>
                  <a:pt x="3903562" y="0"/>
                </a:lnTo>
                <a:lnTo>
                  <a:pt x="3903562" y="3698625"/>
                </a:lnTo>
                <a:lnTo>
                  <a:pt x="0" y="3698625"/>
                </a:lnTo>
                <a:lnTo>
                  <a:pt x="0" y="0"/>
                </a:lnTo>
                <a:close/>
              </a:path>
            </a:pathLst>
          </a:custGeom>
          <a:blipFill>
            <a:blip r:embed="rId2"/>
            <a:stretch>
              <a:fillRect/>
            </a:stretch>
          </a:blipFill>
        </p:spPr>
        <p:txBody>
          <a:bodyPr/>
          <a:lstStyle/>
          <a:p>
            <a:endParaRPr lang="en-US"/>
          </a:p>
        </p:txBody>
      </p:sp>
      <p:sp>
        <p:nvSpPr>
          <p:cNvPr id="4" name="Freeform 4"/>
          <p:cNvSpPr/>
          <p:nvPr/>
        </p:nvSpPr>
        <p:spPr>
          <a:xfrm rot="313119">
            <a:off x="-3109196" y="4175850"/>
            <a:ext cx="8275792" cy="7913726"/>
          </a:xfrm>
          <a:custGeom>
            <a:avLst/>
            <a:gdLst/>
            <a:ahLst/>
            <a:cxnLst/>
            <a:rect l="l" t="t" r="r" b="b"/>
            <a:pathLst>
              <a:path w="8275792" h="7913726">
                <a:moveTo>
                  <a:pt x="0" y="0"/>
                </a:moveTo>
                <a:lnTo>
                  <a:pt x="8275792" y="0"/>
                </a:lnTo>
                <a:lnTo>
                  <a:pt x="8275792" y="7913726"/>
                </a:lnTo>
                <a:lnTo>
                  <a:pt x="0" y="7913726"/>
                </a:lnTo>
                <a:lnTo>
                  <a:pt x="0" y="0"/>
                </a:lnTo>
                <a:close/>
              </a:path>
            </a:pathLst>
          </a:custGeom>
          <a:blipFill>
            <a:blip r:embed="rId3">
              <a:alphaModFix amt="57000"/>
            </a:blip>
            <a:stretch>
              <a:fillRect/>
            </a:stretch>
          </a:blipFill>
        </p:spPr>
        <p:txBody>
          <a:bodyPr/>
          <a:lstStyle/>
          <a:p>
            <a:endParaRPr lang="en-US"/>
          </a:p>
        </p:txBody>
      </p:sp>
      <p:sp>
        <p:nvSpPr>
          <p:cNvPr id="5" name="Freeform 5"/>
          <p:cNvSpPr/>
          <p:nvPr/>
        </p:nvSpPr>
        <p:spPr>
          <a:xfrm rot="965189">
            <a:off x="11239029" y="-3141539"/>
            <a:ext cx="7824542" cy="6963843"/>
          </a:xfrm>
          <a:custGeom>
            <a:avLst/>
            <a:gdLst/>
            <a:ahLst/>
            <a:cxnLst/>
            <a:rect l="l" t="t" r="r" b="b"/>
            <a:pathLst>
              <a:path w="7824542" h="6963843">
                <a:moveTo>
                  <a:pt x="0" y="0"/>
                </a:moveTo>
                <a:lnTo>
                  <a:pt x="7824542" y="0"/>
                </a:lnTo>
                <a:lnTo>
                  <a:pt x="7824542" y="6963842"/>
                </a:lnTo>
                <a:lnTo>
                  <a:pt x="0" y="6963842"/>
                </a:lnTo>
                <a:lnTo>
                  <a:pt x="0" y="0"/>
                </a:lnTo>
                <a:close/>
              </a:path>
            </a:pathLst>
          </a:custGeom>
          <a:blipFill>
            <a:blip r:embed="rId4">
              <a:alphaModFix amt="68000"/>
            </a:blip>
            <a:stretch>
              <a:fillRect/>
            </a:stretch>
          </a:blipFill>
        </p:spPr>
        <p:txBody>
          <a:bodyPr/>
          <a:lstStyle/>
          <a:p>
            <a:endParaRPr lang="en-US"/>
          </a:p>
        </p:txBody>
      </p:sp>
      <p:sp>
        <p:nvSpPr>
          <p:cNvPr id="6" name="Freeform 6"/>
          <p:cNvSpPr/>
          <p:nvPr/>
        </p:nvSpPr>
        <p:spPr>
          <a:xfrm rot="1207755">
            <a:off x="13218087" y="5225672"/>
            <a:ext cx="6135171" cy="7102948"/>
          </a:xfrm>
          <a:custGeom>
            <a:avLst/>
            <a:gdLst/>
            <a:ahLst/>
            <a:cxnLst/>
            <a:rect l="l" t="t" r="r" b="b"/>
            <a:pathLst>
              <a:path w="6135171" h="7102948">
                <a:moveTo>
                  <a:pt x="0" y="0"/>
                </a:moveTo>
                <a:lnTo>
                  <a:pt x="6135171" y="0"/>
                </a:lnTo>
                <a:lnTo>
                  <a:pt x="6135171" y="7102948"/>
                </a:lnTo>
                <a:lnTo>
                  <a:pt x="0" y="7102948"/>
                </a:lnTo>
                <a:lnTo>
                  <a:pt x="0" y="0"/>
                </a:lnTo>
                <a:close/>
              </a:path>
            </a:pathLst>
          </a:custGeom>
          <a:blipFill>
            <a:blip r:embed="rId5"/>
            <a:stretch>
              <a:fillRect/>
            </a:stretch>
          </a:blipFill>
        </p:spPr>
        <p:txBody>
          <a:bodyPr/>
          <a:lstStyle/>
          <a:p>
            <a:endParaRPr lang="en-US"/>
          </a:p>
        </p:txBody>
      </p:sp>
      <p:sp>
        <p:nvSpPr>
          <p:cNvPr id="7" name="TextBox 7"/>
          <p:cNvSpPr txBox="1"/>
          <p:nvPr/>
        </p:nvSpPr>
        <p:spPr>
          <a:xfrm>
            <a:off x="3675717" y="4048207"/>
            <a:ext cx="10909700" cy="1453133"/>
          </a:xfrm>
          <a:prstGeom prst="rect">
            <a:avLst/>
          </a:prstGeom>
        </p:spPr>
        <p:txBody>
          <a:bodyPr lIns="0" tIns="0" rIns="0" bIns="0" rtlCol="0" anchor="t">
            <a:spAutoFit/>
          </a:bodyPr>
          <a:lstStyle/>
          <a:p>
            <a:pPr algn="ctr">
              <a:lnSpc>
                <a:spcPts val="11327"/>
              </a:lnSpc>
            </a:pPr>
            <a:r>
              <a:rPr lang="en-US" sz="9599">
                <a:solidFill>
                  <a:srgbClr val="FFFFFF"/>
                </a:solidFill>
                <a:latin typeface="HK Grotesk Medium"/>
              </a:rPr>
              <a:t>Thank You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368</Words>
  <Application>Microsoft Office PowerPoint</Application>
  <PresentationFormat>Custom</PresentationFormat>
  <Paragraphs>44</Paragraphs>
  <Slides>9</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9</vt:i4>
      </vt:variant>
    </vt:vector>
  </HeadingPairs>
  <TitlesOfParts>
    <vt:vector size="22" baseType="lpstr">
      <vt:lpstr>HK Grotesk Medium</vt:lpstr>
      <vt:lpstr>Halant Medium</vt:lpstr>
      <vt:lpstr>Assistant Bold</vt:lpstr>
      <vt:lpstr>Calibri</vt:lpstr>
      <vt:lpstr>Arial</vt:lpstr>
      <vt:lpstr>Now Bold</vt:lpstr>
      <vt:lpstr>Assistant Semi-Bold</vt:lpstr>
      <vt:lpstr>DM Sans Bold</vt:lpstr>
      <vt:lpstr>DM Sans Medium</vt:lpstr>
      <vt:lpstr>HK Grotesk Bold</vt:lpstr>
      <vt:lpstr>DM Sans</vt:lpstr>
      <vt:lpstr>Assistant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 Detection - Team 2</dc:title>
  <cp:lastModifiedBy>sondos mahmoud</cp:lastModifiedBy>
  <cp:revision>2</cp:revision>
  <dcterms:created xsi:type="dcterms:W3CDTF">2006-08-16T00:00:00Z</dcterms:created>
  <dcterms:modified xsi:type="dcterms:W3CDTF">2023-10-29T11:48:50Z</dcterms:modified>
  <dc:identifier>DAFyh79KHOI</dc:identifier>
</cp:coreProperties>
</file>

<file path=docProps/thumbnail.jpeg>
</file>